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407" r:id="rId3"/>
    <p:sldId id="269" r:id="rId4"/>
    <p:sldId id="410" r:id="rId5"/>
    <p:sldId id="287" r:id="rId6"/>
    <p:sldId id="420" r:id="rId7"/>
    <p:sldId id="418" r:id="rId8"/>
    <p:sldId id="290" r:id="rId9"/>
    <p:sldId id="412" r:id="rId10"/>
    <p:sldId id="419" r:id="rId11"/>
    <p:sldId id="283" r:id="rId12"/>
    <p:sldId id="416" r:id="rId13"/>
    <p:sldId id="262" r:id="rId14"/>
    <p:sldId id="293" r:id="rId15"/>
  </p:sldIdLst>
  <p:sldSz cx="9072563" cy="6858000"/>
  <p:notesSz cx="6794500" cy="99314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869C"/>
    <a:srgbClr val="B2B2B2"/>
    <a:srgbClr val="008CA5"/>
    <a:srgbClr val="007E9C"/>
    <a:srgbClr val="009DD9"/>
    <a:srgbClr val="008CAF"/>
    <a:srgbClr val="008CFF"/>
    <a:srgbClr val="008CA2"/>
    <a:srgbClr val="008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86406" autoAdjust="0"/>
  </p:normalViewPr>
  <p:slideViewPr>
    <p:cSldViewPr snapToObjects="1">
      <p:cViewPr varScale="1">
        <p:scale>
          <a:sx n="138" d="100"/>
          <a:sy n="138" d="100"/>
        </p:scale>
        <p:origin x="3072" y="126"/>
      </p:cViewPr>
      <p:guideLst>
        <p:guide orient="horz" pos="4065"/>
        <p:guide pos="2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676" y="-76"/>
      </p:cViewPr>
      <p:guideLst>
        <p:guide orient="horz" pos="3129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7890" y="1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0A1D-AB0D-4DC7-A906-F8CC6CF68B61}" type="datetimeFigureOut">
              <a:rPr lang="de-DE" smtClean="0"/>
              <a:pPr/>
              <a:t>13.02.2022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766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7890" y="9432766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8DB93-4CD4-4D02-9C92-AA62B06EC50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FE86-69F7-453F-A2B2-C640B3969CBD}" type="datetimeFigureOut">
              <a:rPr lang="de-DE" smtClean="0"/>
              <a:pPr/>
              <a:t>13.02.2022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44538"/>
            <a:ext cx="49244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6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6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511F6-9D2B-487B-BA54-A818DD3AB5A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36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0731" y="1700984"/>
            <a:ext cx="8751095" cy="2016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sz="4400" b="1"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8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07212" y="3858005"/>
            <a:ext cx="8751095" cy="10831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Unterüberschrift</a:t>
            </a:r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212823" y="1196752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829" y="188640"/>
            <a:ext cx="6501438" cy="938660"/>
          </a:xfrm>
          <a:prstGeom prst="rect">
            <a:avLst/>
          </a:prstGeom>
        </p:spPr>
      </p:pic>
      <p:cxnSp>
        <p:nvCxnSpPr>
          <p:cNvPr id="8" name="Gerade Verbindung 7"/>
          <p:cNvCxnSpPr/>
          <p:nvPr userDrawn="1"/>
        </p:nvCxnSpPr>
        <p:spPr>
          <a:xfrm>
            <a:off x="212823" y="6421902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kacheln_PPoint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768" y="4372316"/>
            <a:ext cx="1932506" cy="1935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90BD-61C7-488E-82D5-10E02DC2EDE3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1857-F5E1-474B-B7E0-9C225840C5A4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2" name="Grafik 11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4" name="Grafik 13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03C5-4D90-44CB-BFE7-C6EF70B914A7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1" name="Gerade Verbindung 10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4" name="Grafik 13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5" name="Grafik 14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E3BA77F-ACBA-4CBB-8D55-3501C6378BEF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DE0ED60-9410-43BD-94CE-B897C9047862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recht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37DDD07-FA99-44E0-902E-86167AD436F2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link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3AA6-3EC7-4315-96A8-C9DD2AC3BB83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94A9-88B6-450A-A208-DA32FFBE2E8D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41E0-34BF-4DFA-BE5D-309B736400E2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2" name="Grafik 11" descr="Schriftzug 1.jp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6" name="Grafik 15" descr="Schriftzug 2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5FAA642-9DA8-45B6-8589-1E03B8F52203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5725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nach Deckblatt B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data:image/jpeg;base64,/9j/4AAQSkZJRgABAQAAAQABAAD/2wCEAAkGBxQTEhQUExQWFhUXFhkbFRgVFx8cHxwgHBcdICAgHx0eHCggICIlHCAeJDEjJSkrLi4uGB8zODMsNyguLisBCgoKDg0OFxAPFiwcHSU3My43NSstLCs2Nzc3NzI3NzE3NS0sLCwsNywvMzcsNDQxLDcsLissKzEsLC00NSwsLP/AABEIALsAyAMBIgACEQEDEQH/xAAcAAACAgMBAQAAAAAAAAAAAAAABQYHAgMEAQj/xABMEAACAQMBBAQIDAMGBQQDAQABAgMABBEhBRIxQQYTUWEHFCIycYGR0RYjM0JSU1RykpOhsWKywRUkQ3OComOU0uHwZHSDo5WztDT/xAAaAQEAAwADAAAAAAAAAAAAAAAAAgQFAQMG/8QALREBAAIBAgQDBgcAAAAAAAAAAAECEQMEBRIhURQxwQYycaGx4RMVI0GR0fD/2gAMAwEAAhEDEQA/ALxooooCiiigKKKKAorTd3SRIXkdURRlmYgAekmoBtrwrwjK2UTXTfWE7kQ/1kEt6FHrFBYtct/tGKFd6aVIx2uwX9zVFbU6abQuZDFLP1CsuUFqN3OvlDfOWyNOGONKl2ZFvb5Xff6UhLt7WyaC4r/wo7MiBPjIfH1Ss/6qMUvl8LVvruW12/f1ar/O4P6VWV5bh43j5MpA9Y99a9kT78MbHjugH0jQ0FiP4XDy2fMdecsY09Wde79aYbK8Ik1zH1kOzpGXeZctPGNVOCDz491VtUu8GYxaP/7ib+c0El+GlyPO2bKf8ueNv5itZW3hJtTvCWK5h3GKuZIWKqwxkM6byAjPbWU8wRWdvNVSzegDJ/SkvQaFls4mbR5d6Z/vSsXP70E52Rt+2uhm3nil+44J9nGmVV9tLo9bTkNJChccHA3XB7Q64YHvzSro1tTaAEklvMJ7dZCkMd2SWdU0LCYajLZxvK2QAc0FrUVGdh9NIZ3EMqvbXB4RTDG9/luPJkH3TntAqTUBRRRQFFFFAUUUUBRRRQFFFR/pj0wttnRdZO2WbPVxrq7nsA7O/gM0Du5uEjVnkYKijLMxwAO8mqv6U+F4AOuzouv3fOnbzB91fOcjjyHpqEbd2pdbTkEl4dyEHMdqhO6O9z84+kezhWaKAAAMAcAKDXd3T3pWa5mNxnVAdI1z9GPgPSda2ilcsfi7GRBmJtZVHzT9JR+49dMkcEAg5B1BFBx7Wtyybyeeh3k9I4j1jSui0uRIiuOBGdeXaD6K6dl2c93KYbSMSMvyjscRx/fbtPJRqcGrA6N+CS1iGbom6cktusN2JSeO7GDr6WJ9VBWMe0Y2bcjLSv8ARhUyH2IDXRsbYF95YWxuSpdmTKqmAdeDsCNc6V9C2lpHEu7GiovYihR7BW6goRejm0uP9nyYz9ZHn2b2P1ptsFrywtZOu2dcbqvLIzB4sBTrw385GuauWtdzCHRkbVWUq3oIwaCj+k/TN5bR41tJk8YURo+8hHl9ytnUZxwqQWfTWyz1ZZ4NwKAJ0KYHBddV5aa8qhk9o62EsJ1ltHZdO2B8gjsyoB9BqV9DrlTtOLIUx3do6nOoO4ysBjgdGP60DLpTfnqFjhYdZdN1ULA6eUPKcEcQiZb2DiRTaxtFhjSJBhEUKo7gMVo2z4P0SRbnZ4SKdN74ps9S+/jeG6Pk2OB5a9moOmNex9rCbfVkaKaMgTQvjeQnhw0Knkw0NB0bS2dFcIY5o1kQ67rDOvaOw99Rq26QXVhcPDb79/bxIHmiY5lgBOFVZDkuSMkIQTheNOOkO1GiVY4QGuZSVhU8Bji7fwIDk+ocTW7YOyVtohGCWYktI7cXdvOY+k+wYFBJujPSe2v4+stpQ4GN5eDKTyZeIpxVT9IeizmUXlg/UXi51GAsoPzXHDXtPr5ESToB0+S+3oZk6i8j0lhY8cfOTPEdo5Z5jBITSiiigKKKKAoopV0n29FY20lxMcKg0HNjyUd5NAo8IXTiLZkO83lzvkQxDix7T2KOZ9QqjbGVryQ3lzKJp279IxyULy/87yd0cst5cPfXXysnya8kTkB6v/Nayu9mhjvITHJ9JOf3hwb10HdRSw7QaLAnXT6xNV9Y4r+tMY3DAEHIOoIoMq5+jXRuW4u/Fbd9yIrvytjPUjPzeWW1wO4mtlxMEVnbgoJPqq3fBhsDxWzDuPj7jEsx5jI8lfQq4Hpz20D/AGFsaG0hWG3QJGvIcSeZJ4knmTTCiigKKKKAooooKh6QWe5tO9jPmzpHKP8AUpjb+UVHei9xuDZcp4w3QiY9zFoj+pHsqa+EuLc2hYy4+UiniY96lHUfzew1Xkw3bW/C6GG4aRQR2FZB+ufZRy+jqivTXo+ZAt1bj+9wA7mNOtTQtE3aGxoeRwe0GTwShlVhwYAj1jNZ0cKv6IQiVfHnKtLcqCN3hHH82Jc6+TzPEnNSOlFvb+LX1zbYxHJ/eYMcBvnEq+qTDf8AyHspsTQe1AfCZs6MtDLC7JtBSPF+q1d8HgQNcD6R0GudKd3G25LgtFYANjR7lhmJO5frG7gcDmeR79jbDjt95gTJM/yk0mrv6+Q7FGgoOrwadODfRtFcL1d5FpKhGN7Gm8o9PEcjjkRU3qm+muymhlTaFu3VuhBkPIEaCQjmMeS45qQfm62b0W24t5brKBut5siHijjiv9QeYIPOgb0UUUBVAeEvbX9o7R6hdba0JBxqHk5+zzfUe2rY8JHSLxHZ80ykCTG5F95tB7OPqqjdgWPUwquMMdW9J/8AMeqgY0UUUAaXS7MKnegbqm5jGUPpXl6RTGig4dng3Nxb2ksTKZZkD41VkB3mw3eoxg8M19LCqH6Ipnalj3NK3siI/r+tXxQFFFFAUUVw7U2vBbLvTzRxL2yMFz6MnX1UHdRUHu/CrYLkRtLPj6mJiPxEBf1rRs/woxzFxFY3jdXu7+FjGN7O6cGUHXB9lBl4XI8R2UnNLxBnudHTHrJFVz1IaTaceT5SIcemJhp7BUs8IXTK2nt44fjIZhdW7dXcRtG2FlGSN4YIHaDUchGb25x863jIxzwXHuoLh6GXPWWFo/0oI/5BTmov4L2zsmy/yFHsqUUEB8JdyttcWF0+d0NNC26pJPWRhl0AyTvR4A/ipSLCe+GboGC3PC2B8tx/xmHAcPIX1k8Kk3hKUiC3kU4aO9tSD96UIf0Y17Qa4IVRQqKFVRhVAwAOwCtlFFBi6gggjIIwQeYNQrovP/Zl+YiW6ljGjk8Cjndhk9Mb/FMfovGTwOJvUZ6c2SNEszg7kW8s2OJhkwsv4Rhx3xjtoLToqO9BNqvPagSnM0LGGY9rJ870Mu6w7QwNFBW/h1vDPdWdkGIVQ00m72nReXIBvx1D/FrhfNmV+6RMH2qf6Uw6SXZn21fOdRFuxL3Y0/cNWVAu8cmXz4M98bBv0OD+9ejbMQ0cmM/8RSv6kYphXjKDodfTQYxTK3msG+6Qf2rOuGXZELHO4Ae1fJPtFYDZrr8nO47nw4/XB/WglXQJM7Vte6O4PsCD+tXfVGeCuKX+1U61kbdtpcbgI4so1BNXnQFJOk/Sm2sUDTv5TZ3I11d8cd1eOBzPAVGOmvhQgtg0dsyTTjQnOUQntI1dv4F17cVVLxSXEjTXTF2fiG4ns3tcADkg0HeaB/tbwlX9+SLUCzt8439GkbXkeA9XbxNJdmbGe4nKQRtc3AAMsszkhO+SRs7udfJGpxXVHayzSxW8GBLM26pI0RQMs5HYo/UgU4nxPcQ7JsyYrAGTxh1Pl3BjwJCzcd0vhc8/K5AV06+vTRpOpecRCVazbycJ2JGesBvZriVQwCbPtiyK4BwGlIYccZ4aVHvB9tJYute7u7q26zq+qkSMOj7u9nf3kOcZGMEcWq/oYooIwqhIokGgGFVQP0Ar596KSLPaGJsZXKkc8HUH/v3VT4BxD81vq15eSK4x++fPz/hW4hqztaVvjMZ6/BYSdII2RluZLe9tvnTwr5mcj46Eksg/jGR24pHtDomtjL10Epjgk3d2XV0i1zuyLnyomPz11XvBqDeKsy76kpOhZSVOMkaEHtyP3qwPBHtouj2cx3t1Q8OeaMcMuD9E8u/uq/p35+bpiY6S095s523JOeat4zWe8f3CwfBpfpFbxbPk+LuYI9UJ0kXOkkbDR0PaOGdcVNqqHaexmtwNwSPbI2/F1Xy9m3NoPpxn50R5A4zwqT9HOnKkIl3JF5eBDdRn4mbuyfk5O2NvVnlNTdfhMH90T/3dp/8A0x15WrwsFxs/MeA4uLYqSMgEXCYJHZmk7bCmkJ6+8lYc1gUQqfZl/YwoGt5exxDelkSNe12Cj9TSVumVu2RAJbk/+njZh63wFHrIrqtejFoh3hAjNzeTy2PpZ8k03UYGBoBwAoI949fy/J20UA18q4k3m/BHp/uNeHo9PKCLq9kZWBDR26LCpB4gnymI9BFSOigjXgvuWiuOqc5MsLIx7ZbOTqmb0tG0Z9AWiuJG6jaWcY3by2kzj5t3E8Dj0GSOE+kUUFe7El357yU8ZJ2fPbvM5/rTmkHRNcK+uciM8c8VP60/oCiiig0X0jLG7IMsFJUYzk+ika7QuMDJIPMeLSVI6KBd0b2vexXBktg0kwiKlRZyPhSw1wNRqMZpztjaO1rtCk42huHzkhspIgR2EhSSP3zUe2tfyxLeGJ2QtHbx5Q4OGlYkZGuu7W83PU3AivInjRiVjlSeXBx2+Vg9/DFHLdYbCaHzLC8B7TaSk+3crt8XuPsd7/ykv/RXJG6i+NrOropHxLieQE+ny9c/pjvrzo5Mk08sEgliliJ3SlzLk4JBIy2hGh780OiQ9GY5rddo30kE0Rt7Pdg66JoyWcsWK7wGcbq59Irs8GdmFu3XlBaRIPS7sSfXu13QbVmutn7R2fM2/cRW5aJzxljIODgfOUjdPbkdtc3g2uw15cHT462t5F15KXB/mFef9opt4acdp+tfTK5tsfh379PX7NuwtrrtbaIhcBra3aZwhGkhQoiFuRAJZgO8Z4Cqs6GpgROOLtcI3fuLCwz+M1Z3RzYX9j3ySu4ME7zRFzwTfKtFv8AMkMpPDOOGarforD8VaE85Lsj1JbL/AENa3AJ0I09Lw3u5/wBll8Sj9DU5uzaV3Z51H0g34l94Nb+id71F5C4V2AmkjKxoXYrJGHwFXUneB4d9aHObidh2qv4V/wC9e9GYppL2AWzBZDO775XeEaqgTfxz+djvAqxGPGbjHl1+ser0G5zPAdhz+9n5Yt6YW58Ih9lv/wDkpv8AopBtiytpy58V2hE0gxI0VlKN/wC+pjKP6xnU4IpEvUy3s2MvaWaFryedy7yvqMBuAJOgAAHknlSe22oqxm4lskIuG3bG2UyZOG1YkHeK6he1jwxipMY3vYLiG36trzaAtUZWPjOzpcLuOGXyydBkDTOKattu++um/wDxMv8A1VHdsK9vLeW4aRI5dnGV4DJvqj6HdXJOinOOetXK3GghfR7at490iSNI8RSQuWsngCkY3fKYnOcnT+GpnRRQFFFFBCulqhbiV+B8VhkyO2C8Rv0Bor3wgtrIAdf7MuB6zPHivKCv9nypA0iSOq7oRQWIGd0uumePm10nbcPzWL/cUt+wrs29YiLaM6FAR1s+MgcTIJR/tlHsrYoxoNPRQLxtJj5kEp+8Ao/3HP6UGa5PCONR/G5J9gA/emNFAtFrcHzp1H3I/wCpNe/2SD58srdvl7o/2gUxooIxtKzCLKiaBp7NeZ4rOefoFT3pds0T2sqYyQCyeldR7vXUNvIt5gCfOv4F9SRE8O7f/WrJNBAdor43syG4U/HW4BBHHK4B/YH1Vq6QMXht9pwaSLjrQOfL98g9x7qY9C4+pnvLNh5IbfQHmraHT0Yrm6KDxa5n2fLqj5aLPMEaj1r+qmgkqXrnqL+0G9LGpIQnSRGxvxn2aHkRXBJeJYT297bhnsGZwCq6xCQjrIZAPNZHwVB5bw1xmk+xrk7MuGtpj8RId6KQ6Aenl6fUedSuaxdXeW2dUeQYlR134Zh2SJz04MCDrXTuNvTXpNNSMxKdLzXyWTcrHNCwO7JG6HsKsCPYRXz50dVLe069iSxBwCe06Ko7z2dtTFrx4Ebq4bq1wGO7aypNATgn5OUBox3KcCoX0E2aL0MJorqZYAgjS2eNFG9vZ32c51wMboJ0NUfZ7YW4XbWm0xfOOX5+f2V99pzuq1pnEZ6/Ds4pLplQog35m3mfd13c6knsxUq6Pq+zdlT3r4WadVSAH5q67uOeTktj+EVLtl9EhjEkUNtb8Wt4SXMmPr528pwPogAdvemLja+0EKj+4WRyW+bI/dyxoPQB/FWjp05MznMz1lo7zeTuZpGOWtIxWO0Fe1tlGGzsNlxDE12wknPYNDrpnT9oyKb7AhS52zM6D4iwiWCEHkQCvqOQ9e9FboXN5e7VfPUxKY4M8woJY+wD8fdXV4HLUizeZvOnmZycchp++T66mpkvhEQLtCfPztmSH9Dj9qmcXRjCgw3d3FlRp1vWLnA5Shj6gRUQ8IOP7SOdd6wlA9StVm2WOqjwc/Fpr/oGf1oEgs9oIfJuYJV7JoSp/Ej8e/Fe/wBrXifK2O93206t/tkCEe01IKKBB8LYF+WSeDvlhcL+MAqfUa7rDb1tN8lcQuexZFJ/DnP6UxDUvvtiW83ysET/AHkHuoI50oBa5lUcTBaRfn3wH7CiufYWy4xtERQpuI16mVBJG7Z25cnXP+LPHpn5lFBr8LtmYr4S/NdY5R/oJil/2vGx7lFI6s7wu7KWW0WU6CJsSEcRFLhJNeweS/f1YqqNnSMUAfz1yrj+JTg/qKDpoorF3ABJIAHEk4FBlWq4uEjXedgo7ScVxPfvJpbrvf8AEfIQejm3q0rZBs0ZDSEyv2twH3V4D96BfbTCSW1Izh76U4Ix5kMGNOPM1ZdV5s9M3VpnJzcXTa+hFB/249VWHQQ3pZm1uob1RlD8XMO7kfZn1gdtdfTDY/jMST25+Nj8qNl+cDrj3eznUgvrRJY2jkGVYYIqH7LvpNnSC2uTvW7fITdnce79vRQdeytoQbTgMU4AkXz14EEfOXspas15szyWU3NqPNYcVH649emnKmHSfo25cXVmd2cakDg/eOWf3rb0b6YpN8XPiGYaFW0DejPA9xoM26YWksMmJQpKMN19DkqdKTeCPpHbWaXZuJAm8YiowSWx1mcAccZHtqSbX6P2zRyMYU3grEEDGu6eykfgT2RBN4y8sSSNGYdwuM7ueszjPoHsoHlztK62zmK1VrayOkszjypO5RppjkPWeVbumN2llaxbMsVzNMNxVByQG0Z2727dOZ4CnnS3plb2Ee7lXmxiOFDr3bwHmr/4KRdHNmeKiXau1HxO4yFb/DB4KB9MjQDlw7aDT0zAsNmw7Ogy80/xagfOyfLbuyxAHpPYanWwNlrbW8UC8I0AJ7TzPrNQzoXYS31ydqXS7q43bSPsXXyte7OvMknhirDoKt8III2rAc+dZz//AK5anPRPakU9tF1ThikaK68CpCDRgdR/WoX4QkztSz55tpxj/RL76k9rsNJ7e1lRzFOLeILNHjexuDRhwde4/odaCTUVHIdvvARHfqsZOizpnqX9JPybdzadh44kdAVruJwiM7eailm9AGT+lbKjnTi4TqVgdt0TtiQ8xEg35W9SDAP0nUc6D3wX2xkuDK64MUGWzylu5DM4z/CgjHoZa9qUeDyxZLMSOu7Jcs08i/RMnmr/AKUCr6FFFBILy2WWN43GVdSrDtBGDXzpeWb2l08Emc53CTzZB5D/APyRYPpjYcjX0jVaeGXowJYTdLkbibk4UZJTOVfTUmNsn7rNQVjNtTJ3YV61+eD5K+luHqGteJs0vg3Db55INEHq5+vNdGzSNzAVUKkqyrwBHHHaOYPMEV1UHijGg0HdXtFFAqgnEMkEhZd6JrjfjaRUby5CVZd8hSCpHA8jTC5271r5Wa4h4DdSNJV9OU3uPbnGlcV/cFm6mPdL48piMiMHn6TyFabnZMSRqqIgYsqB3+aXYLvkjXTOdOygf2t7OoSVJluoS4Vgse665OM6H5p4jFOdsbLjuYmikGh4EcQe0VxdGHMiyTn/ABXGh4/FqIyW/jbdyRyOmvGnVBCujl7JZzCyuWyp+Qk5Hu/7cjpT3bvRqC6+UXD8nXRv+/rrk6ebME1qzAeXF5aEaEY46+j9hTHo3tE3FtFKeLL5XpGh/Wgi0/Ry9t43EF1vx7pysnYF5Zzyzwrg8F+zr2dbpLS4W3X4vrWIyxzv7oXs+d2casLaPyMv+W/8pqO+ATzb30w/tLQS3oz0FtbImQ5lm1Jml4jmSBwXtzx76jNjbnbd400m8LCBsRIdBI3bj9+4gdtSbwobRMGzpivF8Rg/fOvr3c+ym3RbZotrSCEfNjGfvHVuHeTQbNuXrwxZijDuWRI11CgsQATgaKvE9wqM7U2pcxMUe9VpdN5Ley3wgPAsTJhcnhvHWpvVdxpG9/1UgjmXxybeTzg5eBGV2GoPU7pTXzetXhvGg4ekchuryC43TDFbwP1sk+EBO62irkkknkO2p90WQrZ2wYFSIY8g8R5IpBtXY0NlOLyO3j6k4Fwixj4vGcSoMaYyd4DiNeVTGOQMAykEEAgjgQeBoMZoVdSrqGUjBDDIPqqNnZdxZ+VZnrYOdrIdVH/Bc8PutkcACKlFFAt2LtuG5B6tjvLpJG43XQ9jIdRUY6o7R2h1a6xEmI9nUxODOdPrJNyIdyv2Cuzp9FEsaygmO5J3IZUIVhoSxY/ORVBZgezTXFSPwW7BEMHXlSpmVBGrcUhQHqwexjku3e+OQoJvRRRQFYugIIIBBGCDwINZUUHz3016ONsu6yoJtpc7hA4AZO595ATgfOTvU51IwIBByCMg1fHSDYsV5A8EwyjjiOKnkynkQeBr532lYzbLufFbojq21ikAwpHaOwdoPmnuNAxpbf3rFuphwZD5zcox2nv7BRf3rFuphwZD5zcox2nv7BXTYWSxLurk51ZjxY9pNB7Y2axLurz1ZjxY9pNa9rLmIgglcr1gXiU3hvY793NdlcG174xr5OC5BIzyA4sRx7B3kigfdDbgPCxJzJ1jGXs3m8rI/hIIx780+pB0N2Q1vCd8brOQd3jugKAAe/tp/Qce2pQlvMx4CN8/hNJPBzEVsUzzZiPRmuLpXtNrphZWuGLfLONQo7MjT0+ypbYWixRpGgwqKAPVQebR+Rl/y3/lNR3wCebe+mH9pakW0fkZf8t/5TUd8Anm3vph/aWgb+G2JjYKRnCzqW9G6w19ZFT2CUMqsODKCMdhGRS/pNsgXdrLAdC6ndJ5MNVPtqP+DDb/AF1v4vLlbi28h1bjgaA69nA9mO+gmlV5siVF2gvi7F0M0ygjXKOvWSnhqqTAAPwzKRk40sMGq96Lz+J3XUyjgkdtvfR3Wcwtw82UMRkfPTHMUFgkZ0Oo5g1F7BvEJlt2P91mP92Y/wCG54xEnkeKf6h2CpTXLtPZ8dxE8UoyjjB7e4g8iDqDQdVFIOj+0HV2tLlszoMxvjHXR/TH8Q4MB6edJunm2HkdNnWq7802BKAcYU8FzyDaljyUHmRQatkwf2xtAnjaxDyuwx72QNeczLk/8OMDi2l0gYpL0P6OpY2ywqd5vOlfGN9zxPo5AcgAKd0BRRRQFFFFAUk6XdF4NoW7QTrpxRx5yN9JT/TnS2+6Ry3EjW+zQjMhImuZATDER80Yx1j8sA4XiewwiwuduXkkyw3UbxxuF66ErHG3aEYxPvkcyNB2mgiF10bu9lymGWF5omyyTwozZ+8BkjlodR3ismuiP8G4/wCXk/6anzdBdqSayXoB75p2P/1vEP09lbF8ExchprpWI/8ATqx9sjMaCrpukcSnBWTe+iUIP60vO2B4ykjxSmIbum4dd3eOBy87dP8Apq9rXwYwrjeurpu4GJB/shDD20wTwfWPzklk/wA2eVx7Gcj2Cgp2fp3plLWYjHFxuj266VGtqdJry4ITKxoeIhcE+s7xOfZX0pa9DLCPVLOBT29WvuptDZRp5kaL91QP2FB807Au7iJNy02dIc8W6uaRmI5ndjHs4CncUG3ZfMsio/ijCEfmyCvoKigodug+3ZgQzxxg5BBZRoRj5qtWewvBptiwDm1mtj1mN9WzjyQccVP0j2VetFBS8t50hhPxmz4ZVHExHU+gLJn/AG1Buk99dNOt0lhdWNyPOfdfdcY5qYhg6d4I48M19Q0UHzjYeFm5TAnt45D2xvut+Hysn0AVjt3ppb3bg7kkD9RMu9INN4brxEEHisi6d719CXOyoJPPhjb7yKf6Uiu/B3s2TjaRrnnHlD7UINAr2XtqCdFaOaJiyqSqyKSCRkjAOdDpTDFJL7wK7OfzTPH3LIGH/wBiMf1pa3gdlj//AM+0ZlxjAYEYx/luv7UGPhK2jFBbpIWxcq+9aburb4xnT6ONG5agcSKceCroa8Cte3mWvJxkhv8ADDHOO5jpns3VAxio1N4L77rllndL3cHkjxh4CpByCp3GIIOvHjWzY8O17jrBbXEkDQyFJY7m6SYoR2qLZTgjUHeOeVBctFQSOLbduhkea2utzUwrEUdwOIVgQA2OGQcnAqWbE2vFdQrNC28re1TzVhxDA6EGg76KKKDXcTqis7HCqCScZ0HcNarVul0O0ZWiku0srVTulHkEU9x3eVgxxnhp5Z7RVnVzXWz4pQRJGj547yg/uKCCwXMd8PFrV0t9mx5R3jIVp8aFIjnyYx85wMtnCkamprZyW8SLHG0SIgAVVZQAByAzSo9A9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RbpQOqkW/tWR5Y13Z4g4+Pi444/KJqVPew5jHd8Atm/Ybb8pfdR8Atm/Ybb8pfdQZR9ONnFFk8dtgGUMA0yBsH+EnOe7FQ/a3Sm1t7nxvZ8hmMhAu7eKN2Eo4CRCFwso9OGHHGM1PrPo7axDEdtCg/hjX3UxRABgAAd1Brs7kSIsi53WUEbwKnUcwdQe40VuooP//Z"/>
          <p:cNvSpPr>
            <a:spLocks noChangeAspect="1" noChangeArrowheads="1"/>
          </p:cNvSpPr>
          <p:nvPr/>
        </p:nvSpPr>
        <p:spPr bwMode="auto">
          <a:xfrm>
            <a:off x="154361" y="-144462"/>
            <a:ext cx="302419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7" name="Textfeld 56"/>
          <p:cNvSpPr txBox="1"/>
          <p:nvPr/>
        </p:nvSpPr>
        <p:spPr>
          <a:xfrm>
            <a:off x="3531806" y="355328"/>
            <a:ext cx="482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Standort</a:t>
            </a:r>
            <a:r>
              <a:rPr lang="de-DE" sz="28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Braunschweig</a:t>
            </a:r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263861" y="991729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Mechanik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r>
              <a:rPr lang="en-US" sz="1700" dirty="0">
                <a:latin typeface="Arial" pitchFamily="34" charset="0"/>
                <a:cs typeface="Arial" pitchFamily="34" charset="0"/>
              </a:rPr>
              <a:t>und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Akustik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7330907" y="2066333"/>
            <a:ext cx="207597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Optik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 Box 18"/>
          <p:cNvSpPr txBox="1">
            <a:spLocks noChangeArrowheads="1"/>
          </p:cNvSpPr>
          <p:nvPr/>
        </p:nvSpPr>
        <p:spPr bwMode="auto">
          <a:xfrm>
            <a:off x="4263861" y="1927833"/>
            <a:ext cx="22323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Chemische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Physik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700" baseline="0" dirty="0">
                <a:latin typeface="Arial" pitchFamily="34" charset="0"/>
                <a:cs typeface="Arial" pitchFamily="34" charset="0"/>
              </a:rPr>
              <a:t>und </a:t>
            </a:r>
            <a:r>
              <a:rPr lang="en-US" sz="1700" baseline="0" dirty="0" err="1">
                <a:latin typeface="Arial" pitchFamily="34" charset="0"/>
                <a:cs typeface="Arial" pitchFamily="34" charset="0"/>
              </a:rPr>
              <a:t>E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xplosionsschutz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 Box 18"/>
          <p:cNvSpPr txBox="1">
            <a:spLocks noChangeArrowheads="1"/>
          </p:cNvSpPr>
          <p:nvPr/>
        </p:nvSpPr>
        <p:spPr bwMode="auto">
          <a:xfrm>
            <a:off x="7330907" y="2837324"/>
            <a:ext cx="16825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Ionisierende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Strahlung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 Box 18"/>
          <p:cNvSpPr txBox="1">
            <a:spLocks noChangeArrowheads="1"/>
          </p:cNvSpPr>
          <p:nvPr/>
        </p:nvSpPr>
        <p:spPr bwMode="auto">
          <a:xfrm>
            <a:off x="7330907" y="1156906"/>
            <a:ext cx="207597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Elektrizität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 Box 18"/>
          <p:cNvSpPr txBox="1">
            <a:spLocks noChangeArrowheads="1"/>
          </p:cNvSpPr>
          <p:nvPr/>
        </p:nvSpPr>
        <p:spPr bwMode="auto">
          <a:xfrm>
            <a:off x="4263861" y="2837324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Fertigungs-messtechnik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Text Box 18"/>
          <p:cNvSpPr txBox="1">
            <a:spLocks noChangeArrowheads="1"/>
          </p:cNvSpPr>
          <p:nvPr/>
        </p:nvSpPr>
        <p:spPr bwMode="auto">
          <a:xfrm>
            <a:off x="7330907" y="4684265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Verwaltungs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-</a:t>
            </a:r>
          </a:p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dienste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Text Box 18"/>
          <p:cNvSpPr txBox="1">
            <a:spLocks noChangeArrowheads="1"/>
          </p:cNvSpPr>
          <p:nvPr/>
        </p:nvSpPr>
        <p:spPr bwMode="auto">
          <a:xfrm>
            <a:off x="4257310" y="4815070"/>
            <a:ext cx="207597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aseline="0" dirty="0" err="1">
                <a:latin typeface="Arial" pitchFamily="34" charset="0"/>
                <a:cs typeface="Arial" pitchFamily="34" charset="0"/>
              </a:rPr>
              <a:t>Querschnittsdienste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8" name="Gruppieren 67"/>
          <p:cNvGrpSpPr/>
          <p:nvPr userDrawn="1"/>
        </p:nvGrpSpPr>
        <p:grpSpPr>
          <a:xfrm>
            <a:off x="3587332" y="6496266"/>
            <a:ext cx="5215518" cy="184151"/>
            <a:chOff x="3707904" y="6444000"/>
            <a:chExt cx="5256584" cy="184150"/>
          </a:xfrm>
        </p:grpSpPr>
        <p:pic>
          <p:nvPicPr>
            <p:cNvPr id="69" name="Picture 2" descr="D:\_daten\dienstliches\2014\ppt\PPT_HG_Folie_02.png"/>
            <p:cNvPicPr>
              <a:picLocks noChangeAspect="1" noChangeArrowheads="1"/>
            </p:cNvPicPr>
            <p:nvPr/>
          </p:nvPicPr>
          <p:blipFill>
            <a:blip r:embed="rId2" cstate="print"/>
            <a:srcRect l="3538" r="38975"/>
            <a:stretch>
              <a:fillRect/>
            </a:stretch>
          </p:blipFill>
          <p:spPr bwMode="auto">
            <a:xfrm>
              <a:off x="3707904" y="6444000"/>
              <a:ext cx="5256584" cy="184150"/>
            </a:xfrm>
            <a:prstGeom prst="rect">
              <a:avLst/>
            </a:prstGeom>
            <a:noFill/>
          </p:spPr>
        </p:pic>
        <p:sp>
          <p:nvSpPr>
            <p:cNvPr id="70" name="Rechteck 69"/>
            <p:cNvSpPr>
              <a:spLocks noChangeAspect="1"/>
            </p:cNvSpPr>
            <p:nvPr/>
          </p:nvSpPr>
          <p:spPr>
            <a:xfrm flipH="1" flipV="1">
              <a:off x="6228184" y="6528527"/>
              <a:ext cx="71976" cy="72000"/>
            </a:xfrm>
            <a:prstGeom prst="rect">
              <a:avLst/>
            </a:prstGeom>
            <a:solidFill>
              <a:srgbClr val="0073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4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8" name="Gerade Verbindung 37"/>
          <p:cNvCxnSpPr/>
          <p:nvPr userDrawn="1"/>
        </p:nvCxnSpPr>
        <p:spPr>
          <a:xfrm>
            <a:off x="3624293" y="6496259"/>
            <a:ext cx="5214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-322005" y="6621116"/>
            <a:ext cx="3929063" cy="230400"/>
          </a:xfrm>
        </p:spPr>
        <p:txBody>
          <a:bodyPr/>
          <a:lstStyle/>
          <a:p>
            <a:fld id="{2EEC2506-337E-456F-A7BB-C798966A94CC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42" name="Foliennummernplatzhalter 4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39" name="Grafik 38" descr="D0347_1859.jpg"/>
          <p:cNvPicPr>
            <a:picLocks noChangeAspect="1"/>
          </p:cNvPicPr>
          <p:nvPr userDrawn="1"/>
        </p:nvPicPr>
        <p:blipFill>
          <a:blip r:embed="rId3" cstate="screen"/>
          <a:srcRect l="30798" r="34675"/>
          <a:stretch>
            <a:fillRect/>
          </a:stretch>
        </p:blipFill>
        <p:spPr>
          <a:xfrm>
            <a:off x="-559353" y="-146593"/>
            <a:ext cx="3799490" cy="7151187"/>
          </a:xfrm>
          <a:prstGeom prst="rect">
            <a:avLst/>
          </a:prstGeom>
        </p:spPr>
      </p:pic>
      <p:sp>
        <p:nvSpPr>
          <p:cNvPr id="37" name="Text Box 18">
            <a:extLst>
              <a:ext uri="{FF2B5EF4-FFF2-40B4-BE49-F238E27FC236}">
                <a16:creationId xmlns:a16="http://schemas.microsoft.com/office/drawing/2014/main" id="{6EFBACC4-E491-402B-8C49-7E54707AF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861" y="3752741"/>
            <a:ext cx="24417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err="1">
                <a:latin typeface="Arial" pitchFamily="34" charset="0"/>
                <a:cs typeface="Arial" pitchFamily="34" charset="0"/>
              </a:rPr>
              <a:t>Gesetzliche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inter-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nationale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Metrologie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AA69F0FB-31A3-498C-AD6E-C5CF83B67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37525" y="1011837"/>
            <a:ext cx="576000" cy="576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138C7582-C17F-450C-8AC7-EF1DB34A11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96854" y="1007405"/>
            <a:ext cx="576000" cy="576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A49CC814-A3F1-4405-A26B-393F379F21A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37525" y="1916832"/>
            <a:ext cx="576000" cy="576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068BD92-38AB-4E95-A750-F260B04D44F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696854" y="2826323"/>
            <a:ext cx="576000" cy="576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4B0BC6EC-233C-47F5-8B7F-A4D43C2FB6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637525" y="2826323"/>
            <a:ext cx="576000" cy="576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65D876C4-EA3E-47B3-BCE6-3B61B901CF7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96854" y="1916832"/>
            <a:ext cx="576000" cy="576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0D1D1DC7-74F0-4CB6-ACDA-95C48B8D59F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696854" y="4660294"/>
            <a:ext cx="576000" cy="576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FEA212C-9BCD-47A9-BB5A-0D7AC159742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637525" y="4657875"/>
            <a:ext cx="576000" cy="576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F6255CF8-AE24-442C-A0E2-401DFA80F24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37525" y="3740097"/>
            <a:ext cx="576000" cy="57600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0FC6EF9F-ADC4-4E10-ACD6-8DAC046FD1A2}"/>
              </a:ext>
            </a:extLst>
          </p:cNvPr>
          <p:cNvSpPr txBox="1"/>
          <p:nvPr userDrawn="1"/>
        </p:nvSpPr>
        <p:spPr>
          <a:xfrm>
            <a:off x="4225393" y="5618590"/>
            <a:ext cx="2101475" cy="44705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 anchor="ctr" anchorCtr="0">
            <a:noAutofit/>
          </a:bodyPr>
          <a:lstStyle>
            <a:defPPr>
              <a:defRPr lang="de-DE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de-DE" sz="1700" dirty="0"/>
              <a:t>QUEST</a:t>
            </a:r>
            <a:br>
              <a:rPr lang="de-DE" sz="1700" dirty="0"/>
            </a:br>
            <a:r>
              <a:rPr lang="de-DE" sz="1700" dirty="0"/>
              <a:t>Institut an der PTB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73214B1-C914-479A-9D16-2E21D88E3CFA}"/>
              </a:ext>
            </a:extLst>
          </p:cNvPr>
          <p:cNvSpPr txBox="1"/>
          <p:nvPr userDrawn="1"/>
        </p:nvSpPr>
        <p:spPr>
          <a:xfrm>
            <a:off x="7291790" y="5418611"/>
            <a:ext cx="1742222" cy="844118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 anchor="ctr" anchorCtr="0">
            <a:noAutofit/>
          </a:bodyPr>
          <a:lstStyle>
            <a:defPPr>
              <a:defRPr lang="de-DE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de-DE" sz="1700" dirty="0"/>
              <a:t>Fundamentale </a:t>
            </a:r>
            <a:br>
              <a:rPr lang="de-DE" sz="1700" dirty="0"/>
            </a:br>
            <a:r>
              <a:rPr lang="de-DE" sz="1700" dirty="0"/>
              <a:t>Physik für </a:t>
            </a:r>
            <a:br>
              <a:rPr lang="de-DE" sz="1700" dirty="0"/>
            </a:br>
            <a:r>
              <a:rPr lang="de-DE" sz="1700" dirty="0"/>
              <a:t>Metrologie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F9BB467-EDA4-484D-AA4D-FD1E790A024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37525" y="5575471"/>
            <a:ext cx="576000" cy="552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C496B41-EF69-4C0A-B2E9-7AF7179F500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96854" y="5550123"/>
            <a:ext cx="576000" cy="576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echts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209E82C-87E4-44C6-8D20-746C7FC866BE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rechts+Linie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3705267-3E53-4F21-BC84-B15084F9081F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1025503-00EE-4410-A3D4-A7F2EE61FD15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Linie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4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75C9AA7-C273-4509-997A-E62489E33275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Text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7281105-2900-4E55-BDD0-940867AF108E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5725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2" name="Gerade Verbindung 11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4" name="Grafik 13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5" name="Grafik 14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o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06DAC0-3B65-460B-B3E8-0798081CB6F1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oLinie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614B97B-B99F-4596-9F38-B88B02515855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_Logo_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84C3F22-23F9-46EF-8C66-5554C47A5FF3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grpSp>
        <p:nvGrpSpPr>
          <p:cNvPr id="11" name="Gruppieren 10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4" name="Gerade Verbindung 13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6" name="Grafik 15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8" name="Grafik 17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+Logo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E6B8B86-8067-4554-9508-76EB044BE285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4" name="Gerade Verbindung 13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6" name="Gerade Verbindung 15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2732DA-69EA-475D-9C85-E5A058155DC9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nach Deckblat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data:image/jpeg;base64,/9j/4AAQSkZJRgABAQAAAQABAAD/2wCEAAkGBxQTEhQUExQWFhUXFhkbFRgVFx8cHxwgHBcdICAgHx0eHCggICIlHCAeJDEjJSkrLi4uGB8zODMsNyguLisBCgoKDg0OFxAPFiwcHSU3My43NSstLCs2Nzc3NzI3NzE3NS0sLCwsNywvMzcsNDQxLDcsLissKzEsLC00NSwsLP/AABEIALsAyAMBIgACEQEDEQH/xAAcAAACAgMBAQAAAAAAAAAAAAAABQYHAgMEAQj/xABMEAACAQMBBAQIDAMGBQQDAQABAgMABBEhBRIxQQYTUWEHFCIycYGR0RYjM0JSU1RykpOhsWKywRUkQ3OComOU0uHwZHSDo5WztDT/xAAaAQEAAwADAAAAAAAAAAAAAAAAAgQFAQMG/8QALREBAAIBAgQDBgcAAAAAAAAAAAECEQMEBRIhURQxwQYycaGx4RMVI0GR0fD/2gAMAwEAAhEDEQA/ALxooooCiiigKKKKAorTd3SRIXkdURRlmYgAekmoBtrwrwjK2UTXTfWE7kQ/1kEt6FHrFBYtct/tGKFd6aVIx2uwX9zVFbU6abQuZDFLP1CsuUFqN3OvlDfOWyNOGONKl2ZFvb5Xff6UhLt7WyaC4r/wo7MiBPjIfH1Ss/6qMUvl8LVvruW12/f1ar/O4P6VWV5bh43j5MpA9Y99a9kT78MbHjugH0jQ0FiP4XDy2fMdecsY09Wde79aYbK8Ik1zH1kOzpGXeZctPGNVOCDz491VtUu8GYxaP/7ib+c0El+GlyPO2bKf8ueNv5itZW3hJtTvCWK5h3GKuZIWKqwxkM6byAjPbWU8wRWdvNVSzegDJ/SkvQaFls4mbR5d6Z/vSsXP70E52Rt+2uhm3nil+44J9nGmVV9tLo9bTkNJChccHA3XB7Q64YHvzSro1tTaAEklvMJ7dZCkMd2SWdU0LCYajLZxvK2QAc0FrUVGdh9NIZ3EMqvbXB4RTDG9/luPJkH3TntAqTUBRRRQFFFFAUUUUBRRRQFFFR/pj0wttnRdZO2WbPVxrq7nsA7O/gM0Du5uEjVnkYKijLMxwAO8mqv6U+F4AOuzouv3fOnbzB91fOcjjyHpqEbd2pdbTkEl4dyEHMdqhO6O9z84+kezhWaKAAAMAcAKDXd3T3pWa5mNxnVAdI1z9GPgPSda2ilcsfi7GRBmJtZVHzT9JR+49dMkcEAg5B1BFBx7Wtyybyeeh3k9I4j1jSui0uRIiuOBGdeXaD6K6dl2c93KYbSMSMvyjscRx/fbtPJRqcGrA6N+CS1iGbom6cktusN2JSeO7GDr6WJ9VBWMe0Y2bcjLSv8ARhUyH2IDXRsbYF95YWxuSpdmTKqmAdeDsCNc6V9C2lpHEu7GiovYihR7BW6goRejm0uP9nyYz9ZHn2b2P1ptsFrywtZOu2dcbqvLIzB4sBTrw385GuauWtdzCHRkbVWUq3oIwaCj+k/TN5bR41tJk8YURo+8hHl9ytnUZxwqQWfTWyz1ZZ4NwKAJ0KYHBddV5aa8qhk9o62EsJ1ltHZdO2B8gjsyoB9BqV9DrlTtOLIUx3do6nOoO4ysBjgdGP60DLpTfnqFjhYdZdN1ULA6eUPKcEcQiZb2DiRTaxtFhjSJBhEUKo7gMVo2z4P0SRbnZ4SKdN74ps9S+/jeG6Pk2OB5a9moOmNex9rCbfVkaKaMgTQvjeQnhw0Knkw0NB0bS2dFcIY5o1kQ67rDOvaOw99Rq26QXVhcPDb79/bxIHmiY5lgBOFVZDkuSMkIQTheNOOkO1GiVY4QGuZSVhU8Bji7fwIDk+ocTW7YOyVtohGCWYktI7cXdvOY+k+wYFBJujPSe2v4+stpQ4GN5eDKTyZeIpxVT9IeizmUXlg/UXi51GAsoPzXHDXtPr5ESToB0+S+3oZk6i8j0lhY8cfOTPEdo5Z5jBITSiiigKKKKAoopV0n29FY20lxMcKg0HNjyUd5NAo8IXTiLZkO83lzvkQxDix7T2KOZ9QqjbGVryQ3lzKJp279IxyULy/87yd0cst5cPfXXysnya8kTkB6v/Nayu9mhjvITHJ9JOf3hwb10HdRSw7QaLAnXT6xNV9Y4r+tMY3DAEHIOoIoMq5+jXRuW4u/Fbd9yIrvytjPUjPzeWW1wO4mtlxMEVnbgoJPqq3fBhsDxWzDuPj7jEsx5jI8lfQq4Hpz20D/AGFsaG0hWG3QJGvIcSeZJ4knmTTCiigKKKKAooooKh6QWe5tO9jPmzpHKP8AUpjb+UVHei9xuDZcp4w3QiY9zFoj+pHsqa+EuLc2hYy4+UiniY96lHUfzew1Xkw3bW/C6GG4aRQR2FZB+ufZRy+jqivTXo+ZAt1bj+9wA7mNOtTQtE3aGxoeRwe0GTwShlVhwYAj1jNZ0cKv6IQiVfHnKtLcqCN3hHH82Jc6+TzPEnNSOlFvb+LX1zbYxHJ/eYMcBvnEq+qTDf8AyHspsTQe1AfCZs6MtDLC7JtBSPF+q1d8HgQNcD6R0GudKd3G25LgtFYANjR7lhmJO5frG7gcDmeR79jbDjt95gTJM/yk0mrv6+Q7FGgoOrwadODfRtFcL1d5FpKhGN7Gm8o9PEcjjkRU3qm+muymhlTaFu3VuhBkPIEaCQjmMeS45qQfm62b0W24t5brKBut5siHijjiv9QeYIPOgb0UUUBVAeEvbX9o7R6hdba0JBxqHk5+zzfUe2rY8JHSLxHZ80ykCTG5F95tB7OPqqjdgWPUwquMMdW9J/8AMeqgY0UUUAaXS7MKnegbqm5jGUPpXl6RTGig4dng3Nxb2ksTKZZkD41VkB3mw3eoxg8M19LCqH6Ipnalj3NK3siI/r+tXxQFFFFAUUVw7U2vBbLvTzRxL2yMFz6MnX1UHdRUHu/CrYLkRtLPj6mJiPxEBf1rRs/woxzFxFY3jdXu7+FjGN7O6cGUHXB9lBl4XI8R2UnNLxBnudHTHrJFVz1IaTaceT5SIcemJhp7BUs8IXTK2nt44fjIZhdW7dXcRtG2FlGSN4YIHaDUchGb25x863jIxzwXHuoLh6GXPWWFo/0oI/5BTmov4L2zsmy/yFHsqUUEB8JdyttcWF0+d0NNC26pJPWRhl0AyTvR4A/ipSLCe+GboGC3PC2B8tx/xmHAcPIX1k8Kk3hKUiC3kU4aO9tSD96UIf0Y17Qa4IVRQqKFVRhVAwAOwCtlFFBi6gggjIIwQeYNQrovP/Zl+YiW6ljGjk8Cjndhk9Mb/FMfovGTwOJvUZ6c2SNEszg7kW8s2OJhkwsv4Rhx3xjtoLToqO9BNqvPagSnM0LGGY9rJ870Mu6w7QwNFBW/h1vDPdWdkGIVQ00m72nReXIBvx1D/FrhfNmV+6RMH2qf6Uw6SXZn21fOdRFuxL3Y0/cNWVAu8cmXz4M98bBv0OD+9ejbMQ0cmM/8RSv6kYphXjKDodfTQYxTK3msG+6Qf2rOuGXZELHO4Ae1fJPtFYDZrr8nO47nw4/XB/WglXQJM7Vte6O4PsCD+tXfVGeCuKX+1U61kbdtpcbgI4so1BNXnQFJOk/Sm2sUDTv5TZ3I11d8cd1eOBzPAVGOmvhQgtg0dsyTTjQnOUQntI1dv4F17cVVLxSXEjTXTF2fiG4ns3tcADkg0HeaB/tbwlX9+SLUCzt8439GkbXkeA9XbxNJdmbGe4nKQRtc3AAMsszkhO+SRs7udfJGpxXVHayzSxW8GBLM26pI0RQMs5HYo/UgU4nxPcQ7JsyYrAGTxh1Pl3BjwJCzcd0vhc8/K5AV06+vTRpOpecRCVazbycJ2JGesBvZriVQwCbPtiyK4BwGlIYccZ4aVHvB9tJYute7u7q26zq+qkSMOj7u9nf3kOcZGMEcWq/oYooIwqhIokGgGFVQP0Ar596KSLPaGJsZXKkc8HUH/v3VT4BxD81vq15eSK4x++fPz/hW4hqztaVvjMZ6/BYSdII2RluZLe9tvnTwr5mcj46Eksg/jGR24pHtDomtjL10Epjgk3d2XV0i1zuyLnyomPz11XvBqDeKsy76kpOhZSVOMkaEHtyP3qwPBHtouj2cx3t1Q8OeaMcMuD9E8u/uq/p35+bpiY6S095s523JOeat4zWe8f3CwfBpfpFbxbPk+LuYI9UJ0kXOkkbDR0PaOGdcVNqqHaexmtwNwSPbI2/F1Xy9m3NoPpxn50R5A4zwqT9HOnKkIl3JF5eBDdRn4mbuyfk5O2NvVnlNTdfhMH90T/3dp/8A0x15WrwsFxs/MeA4uLYqSMgEXCYJHZmk7bCmkJ6+8lYc1gUQqfZl/YwoGt5exxDelkSNe12Cj9TSVumVu2RAJbk/+njZh63wFHrIrqtejFoh3hAjNzeTy2PpZ8k03UYGBoBwAoI949fy/J20UA18q4k3m/BHp/uNeHo9PKCLq9kZWBDR26LCpB4gnymI9BFSOigjXgvuWiuOqc5MsLIx7ZbOTqmb0tG0Z9AWiuJG6jaWcY3by2kzj5t3E8Dj0GSOE+kUUFe7El357yU8ZJ2fPbvM5/rTmkHRNcK+uciM8c8VP60/oCiiig0X0jLG7IMsFJUYzk+ika7QuMDJIPMeLSVI6KBd0b2vexXBktg0kwiKlRZyPhSw1wNRqMZpztjaO1rtCk42huHzkhspIgR2EhSSP3zUe2tfyxLeGJ2QtHbx5Q4OGlYkZGuu7W83PU3AivInjRiVjlSeXBx2+Vg9/DFHLdYbCaHzLC8B7TaSk+3crt8XuPsd7/ykv/RXJG6i+NrOropHxLieQE+ny9c/pjvrzo5Mk08sEgliliJ3SlzLk4JBIy2hGh780OiQ9GY5rddo30kE0Rt7Pdg66JoyWcsWK7wGcbq59Irs8GdmFu3XlBaRIPS7sSfXu13QbVmutn7R2fM2/cRW5aJzxljIODgfOUjdPbkdtc3g2uw15cHT462t5F15KXB/mFef9opt4acdp+tfTK5tsfh379PX7NuwtrrtbaIhcBra3aZwhGkhQoiFuRAJZgO8Z4Cqs6GpgROOLtcI3fuLCwz+M1Z3RzYX9j3ySu4ME7zRFzwTfKtFv8AMkMpPDOOGarforD8VaE85Lsj1JbL/AENa3AJ0I09Lw3u5/wBll8Sj9DU5uzaV3Z51H0g34l94Nb+id71F5C4V2AmkjKxoXYrJGHwFXUneB4d9aHObidh2qv4V/wC9e9GYppL2AWzBZDO775XeEaqgTfxz+djvAqxGPGbjHl1+ser0G5zPAdhz+9n5Yt6YW58Ih9lv/wDkpv8AopBtiytpy58V2hE0gxI0VlKN/wC+pjKP6xnU4IpEvUy3s2MvaWaFryedy7yvqMBuAJOgAAHknlSe22oqxm4lskIuG3bG2UyZOG1YkHeK6he1jwxipMY3vYLiG36trzaAtUZWPjOzpcLuOGXyydBkDTOKattu++um/wDxMv8A1VHdsK9vLeW4aRI5dnGV4DJvqj6HdXJOinOOetXK3GghfR7at490iSNI8RSQuWsngCkY3fKYnOcnT+GpnRRQFFFFBCulqhbiV+B8VhkyO2C8Rv0Bor3wgtrIAdf7MuB6zPHivKCv9nypA0iSOq7oRQWIGd0uumePm10nbcPzWL/cUt+wrs29YiLaM6FAR1s+MgcTIJR/tlHsrYoxoNPRQLxtJj5kEp+8Ao/3HP6UGa5PCONR/G5J9gA/emNFAtFrcHzp1H3I/wCpNe/2SD58srdvl7o/2gUxooIxtKzCLKiaBp7NeZ4rOefoFT3pds0T2sqYyQCyeldR7vXUNvIt5gCfOv4F9SRE8O7f/WrJNBAdor43syG4U/HW4BBHHK4B/YH1Vq6QMXht9pwaSLjrQOfL98g9x7qY9C4+pnvLNh5IbfQHmraHT0Yrm6KDxa5n2fLqj5aLPMEaj1r+qmgkqXrnqL+0G9LGpIQnSRGxvxn2aHkRXBJeJYT297bhnsGZwCq6xCQjrIZAPNZHwVB5bw1xmk+xrk7MuGtpj8RId6KQ6Aenl6fUedSuaxdXeW2dUeQYlR134Zh2SJz04MCDrXTuNvTXpNNSMxKdLzXyWTcrHNCwO7JG6HsKsCPYRXz50dVLe069iSxBwCe06Ko7z2dtTFrx4Ebq4bq1wGO7aypNATgn5OUBox3KcCoX0E2aL0MJorqZYAgjS2eNFG9vZ32c51wMboJ0NUfZ7YW4XbWm0xfOOX5+f2V99pzuq1pnEZ6/Ds4pLplQog35m3mfd13c6knsxUq6Pq+zdlT3r4WadVSAH5q67uOeTktj+EVLtl9EhjEkUNtb8Wt4SXMmPr528pwPogAdvemLja+0EKj+4WRyW+bI/dyxoPQB/FWjp05MznMz1lo7zeTuZpGOWtIxWO0Fe1tlGGzsNlxDE12wknPYNDrpnT9oyKb7AhS52zM6D4iwiWCEHkQCvqOQ9e9FboXN5e7VfPUxKY4M8woJY+wD8fdXV4HLUizeZvOnmZycchp++T66mpkvhEQLtCfPztmSH9Dj9qmcXRjCgw3d3FlRp1vWLnA5Shj6gRUQ8IOP7SOdd6wlA9StVm2WOqjwc/Fpr/oGf1oEgs9oIfJuYJV7JoSp/Ej8e/Fe/wBrXifK2O93206t/tkCEe01IKKBB8LYF+WSeDvlhcL+MAqfUa7rDb1tN8lcQuexZFJ/DnP6UxDUvvtiW83ysET/AHkHuoI50oBa5lUcTBaRfn3wH7CiufYWy4xtERQpuI16mVBJG7Z25cnXP+LPHpn5lFBr8LtmYr4S/NdY5R/oJil/2vGx7lFI6s7wu7KWW0WU6CJsSEcRFLhJNeweS/f1YqqNnSMUAfz1yrj+JTg/qKDpoorF3ABJIAHEk4FBlWq4uEjXedgo7ScVxPfvJpbrvf8AEfIQejm3q0rZBs0ZDSEyv2twH3V4D96BfbTCSW1Izh76U4Ix5kMGNOPM1ZdV5s9M3VpnJzcXTa+hFB/249VWHQQ3pZm1uob1RlD8XMO7kfZn1gdtdfTDY/jMST25+Nj8qNl+cDrj3eznUgvrRJY2jkGVYYIqH7LvpNnSC2uTvW7fITdnce79vRQdeytoQbTgMU4AkXz14EEfOXspas15szyWU3NqPNYcVH649emnKmHSfo25cXVmd2cakDg/eOWf3rb0b6YpN8XPiGYaFW0DejPA9xoM26YWksMmJQpKMN19DkqdKTeCPpHbWaXZuJAm8YiowSWx1mcAccZHtqSbX6P2zRyMYU3grEEDGu6eykfgT2RBN4y8sSSNGYdwuM7ueszjPoHsoHlztK62zmK1VrayOkszjypO5RppjkPWeVbumN2llaxbMsVzNMNxVByQG0Z2727dOZ4CnnS3plb2Ee7lXmxiOFDr3bwHmr/4KRdHNmeKiXau1HxO4yFb/DB4KB9MjQDlw7aDT0zAsNmw7Ogy80/xagfOyfLbuyxAHpPYanWwNlrbW8UC8I0AJ7TzPrNQzoXYS31ydqXS7q43bSPsXXyte7OvMknhirDoKt8III2rAc+dZz//AK5anPRPakU9tF1ThikaK68CpCDRgdR/WoX4QkztSz55tpxj/RL76k9rsNJ7e1lRzFOLeILNHjexuDRhwde4/odaCTUVHIdvvARHfqsZOizpnqX9JPybdzadh44kdAVruJwiM7eailm9AGT+lbKjnTi4TqVgdt0TtiQ8xEg35W9SDAP0nUc6D3wX2xkuDK64MUGWzylu5DM4z/CgjHoZa9qUeDyxZLMSOu7Jcs08i/RMnmr/AKUCr6FFFBILy2WWN43GVdSrDtBGDXzpeWb2l08Emc53CTzZB5D/APyRYPpjYcjX0jVaeGXowJYTdLkbibk4UZJTOVfTUmNsn7rNQVjNtTJ3YV61+eD5K+luHqGteJs0vg3Db55INEHq5+vNdGzSNzAVUKkqyrwBHHHaOYPMEV1UHijGg0HdXtFFAqgnEMkEhZd6JrjfjaRUby5CVZd8hSCpHA8jTC5271r5Wa4h4DdSNJV9OU3uPbnGlcV/cFm6mPdL48piMiMHn6TyFabnZMSRqqIgYsqB3+aXYLvkjXTOdOygf2t7OoSVJluoS4Vgse665OM6H5p4jFOdsbLjuYmikGh4EcQe0VxdGHMiyTn/ABXGh4/FqIyW/jbdyRyOmvGnVBCujl7JZzCyuWyp+Qk5Hu/7cjpT3bvRqC6+UXD8nXRv+/rrk6ebME1qzAeXF5aEaEY46+j9hTHo3tE3FtFKeLL5XpGh/Wgi0/Ry9t43EF1vx7pysnYF5Zzyzwrg8F+zr2dbpLS4W3X4vrWIyxzv7oXs+d2casLaPyMv+W/8pqO+ATzb30w/tLQS3oz0FtbImQ5lm1Jml4jmSBwXtzx76jNjbnbd400m8LCBsRIdBI3bj9+4gdtSbwobRMGzpivF8Rg/fOvr3c+ym3RbZotrSCEfNjGfvHVuHeTQbNuXrwxZijDuWRI11CgsQATgaKvE9wqM7U2pcxMUe9VpdN5Ley3wgPAsTJhcnhvHWpvVdxpG9/1UgjmXxybeTzg5eBGV2GoPU7pTXzetXhvGg4ekchuryC43TDFbwP1sk+EBO62irkkknkO2p90WQrZ2wYFSIY8g8R5IpBtXY0NlOLyO3j6k4Fwixj4vGcSoMaYyd4DiNeVTGOQMAykEEAgjgQeBoMZoVdSrqGUjBDDIPqqNnZdxZ+VZnrYOdrIdVH/Bc8PutkcACKlFFAt2LtuG5B6tjvLpJG43XQ9jIdRUY6o7R2h1a6xEmI9nUxODOdPrJNyIdyv2Cuzp9FEsaygmO5J3IZUIVhoSxY/ORVBZgezTXFSPwW7BEMHXlSpmVBGrcUhQHqwexjku3e+OQoJvRRRQFYugIIIBBGCDwINZUUHz3016ONsu6yoJtpc7hA4AZO595ATgfOTvU51IwIBByCMg1fHSDYsV5A8EwyjjiOKnkynkQeBr532lYzbLufFbojq21ikAwpHaOwdoPmnuNAxpbf3rFuphwZD5zcox2nv7BRf3rFuphwZD5zcox2nv7BXTYWSxLurk51ZjxY9pNB7Y2axLurz1ZjxY9pNa9rLmIgglcr1gXiU3hvY793NdlcG174xr5OC5BIzyA4sRx7B3kigfdDbgPCxJzJ1jGXs3m8rI/hIIx780+pB0N2Q1vCd8brOQd3jugKAAe/tp/Qce2pQlvMx4CN8/hNJPBzEVsUzzZiPRmuLpXtNrphZWuGLfLONQo7MjT0+ypbYWixRpGgwqKAPVQebR+Rl/y3/lNR3wCebe+mH9pakW0fkZf8t/5TUd8Anm3vph/aWgb+G2JjYKRnCzqW9G6w19ZFT2CUMqsODKCMdhGRS/pNsgXdrLAdC6ndJ5MNVPtqP+DDb/AF1v4vLlbi28h1bjgaA69nA9mO+gmlV5siVF2gvi7F0M0ygjXKOvWSnhqqTAAPwzKRk40sMGq96Lz+J3XUyjgkdtvfR3Wcwtw82UMRkfPTHMUFgkZ0Oo5g1F7BvEJlt2P91mP92Y/wCG54xEnkeKf6h2CpTXLtPZ8dxE8UoyjjB7e4g8iDqDQdVFIOj+0HV2tLlszoMxvjHXR/TH8Q4MB6edJunm2HkdNnWq7802BKAcYU8FzyDaljyUHmRQatkwf2xtAnjaxDyuwx72QNeczLk/8OMDi2l0gYpL0P6OpY2ywqd5vOlfGN9zxPo5AcgAKd0BRRRQFFFFAUk6XdF4NoW7QTrpxRx5yN9JT/TnS2+6Ry3EjW+zQjMhImuZATDER80Yx1j8sA4XiewwiwuduXkkyw3UbxxuF66ErHG3aEYxPvkcyNB2mgiF10bu9lymGWF5omyyTwozZ+8BkjlodR3ismuiP8G4/wCXk/6anzdBdqSayXoB75p2P/1vEP09lbF8ExchprpWI/8ATqx9sjMaCrpukcSnBWTe+iUIP60vO2B4ykjxSmIbum4dd3eOBy87dP8Apq9rXwYwrjeurpu4GJB/shDD20wTwfWPzklk/wA2eVx7Gcj2Cgp2fp3plLWYjHFxuj266VGtqdJry4ITKxoeIhcE+s7xOfZX0pa9DLCPVLOBT29WvuptDZRp5kaL91QP2FB807Au7iJNy02dIc8W6uaRmI5ndjHs4CncUG3ZfMsio/ijCEfmyCvoKigodug+3ZgQzxxg5BBZRoRj5qtWewvBptiwDm1mtj1mN9WzjyQccVP0j2VetFBS8t50hhPxmz4ZVHExHU+gLJn/AG1Buk99dNOt0lhdWNyPOfdfdcY5qYhg6d4I48M19Q0UHzjYeFm5TAnt45D2xvut+Hysn0AVjt3ppb3bg7kkD9RMu9INN4brxEEHisi6d719CXOyoJPPhjb7yKf6Uiu/B3s2TjaRrnnHlD7UINAr2XtqCdFaOaJiyqSqyKSCRkjAOdDpTDFJL7wK7OfzTPH3LIGH/wBiMf1pa3gdlj//AM+0ZlxjAYEYx/luv7UGPhK2jFBbpIWxcq+9aburb4xnT6ONG5agcSKceCroa8Cte3mWvJxkhv8ADDHOO5jpns3VAxio1N4L77rllndL3cHkjxh4CpByCp3GIIOvHjWzY8O17jrBbXEkDQyFJY7m6SYoR2qLZTgjUHeOeVBctFQSOLbduhkea2utzUwrEUdwOIVgQA2OGQcnAqWbE2vFdQrNC28re1TzVhxDA6EGg76KKKDXcTqis7HCqCScZ0HcNarVul0O0ZWiku0srVTulHkEU9x3eVgxxnhp5Z7RVnVzXWz4pQRJGj547yg/uKCCwXMd8PFrV0t9mx5R3jIVp8aFIjnyYx85wMtnCkamprZyW8SLHG0SIgAVVZQAByAzSo9A9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RbpQOqkW/tWR5Y13Z4g4+Pi444/KJqVPew5jHd8Atm/Ybb8pfdR8Atm/Ybb8pfdQZR9ONnFFk8dtgGUMA0yBsH+EnOe7FQ/a3Sm1t7nxvZ8hmMhAu7eKN2Eo4CRCFwso9OGHHGM1PrPo7axDEdtCg/hjX3UxRABgAAd1Brs7kSIsi53WUEbwKnUcwdQe40VuooP//Z"/>
          <p:cNvSpPr>
            <a:spLocks noChangeAspect="1" noChangeArrowheads="1"/>
          </p:cNvSpPr>
          <p:nvPr/>
        </p:nvSpPr>
        <p:spPr bwMode="auto">
          <a:xfrm>
            <a:off x="154361" y="-144462"/>
            <a:ext cx="302419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366325" y="1264923"/>
            <a:ext cx="246957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Temperatur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 </a:t>
            </a:r>
          </a:p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Synchrotronstrahlung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 Box 18"/>
          <p:cNvSpPr txBox="1">
            <a:spLocks noChangeArrowheads="1"/>
          </p:cNvSpPr>
          <p:nvPr/>
        </p:nvSpPr>
        <p:spPr bwMode="auto">
          <a:xfrm>
            <a:off x="4366326" y="2041170"/>
            <a:ext cx="33627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err="1">
                <a:latin typeface="Arial" pitchFamily="34" charset="0"/>
                <a:cs typeface="Arial" pitchFamily="34" charset="0"/>
              </a:rPr>
              <a:t>Medizinphysik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metrologische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Informationstechnik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0" name="Gruppieren 39"/>
          <p:cNvGrpSpPr/>
          <p:nvPr userDrawn="1"/>
        </p:nvGrpSpPr>
        <p:grpSpPr>
          <a:xfrm>
            <a:off x="3587331" y="6496266"/>
            <a:ext cx="5036345" cy="184151"/>
            <a:chOff x="3707904" y="6444000"/>
            <a:chExt cx="5256584" cy="184150"/>
          </a:xfrm>
        </p:grpSpPr>
        <p:pic>
          <p:nvPicPr>
            <p:cNvPr id="30" name="Picture 2" descr="D:\_daten\dienstliches\2014\ppt\PPT_HG_Folie_02.png"/>
            <p:cNvPicPr>
              <a:picLocks noChangeAspect="1" noChangeArrowheads="1"/>
            </p:cNvPicPr>
            <p:nvPr/>
          </p:nvPicPr>
          <p:blipFill>
            <a:blip r:embed="rId2" cstate="print"/>
            <a:srcRect l="3538" r="38975"/>
            <a:stretch>
              <a:fillRect/>
            </a:stretch>
          </p:blipFill>
          <p:spPr bwMode="auto">
            <a:xfrm>
              <a:off x="3707904" y="6444000"/>
              <a:ext cx="5256584" cy="184150"/>
            </a:xfrm>
            <a:prstGeom prst="rect">
              <a:avLst/>
            </a:prstGeom>
            <a:noFill/>
          </p:spPr>
        </p:pic>
        <p:sp>
          <p:nvSpPr>
            <p:cNvPr id="33" name="Rechteck 32"/>
            <p:cNvSpPr>
              <a:spLocks noChangeAspect="1"/>
            </p:cNvSpPr>
            <p:nvPr/>
          </p:nvSpPr>
          <p:spPr>
            <a:xfrm flipH="1" flipV="1">
              <a:off x="6228184" y="6528527"/>
              <a:ext cx="71976" cy="72000"/>
            </a:xfrm>
            <a:prstGeom prst="rect">
              <a:avLst/>
            </a:prstGeom>
            <a:solidFill>
              <a:srgbClr val="0073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4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Textfeld 65"/>
          <p:cNvSpPr txBox="1"/>
          <p:nvPr userDrawn="1"/>
        </p:nvSpPr>
        <p:spPr>
          <a:xfrm>
            <a:off x="3519245" y="355327"/>
            <a:ext cx="482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Standort</a:t>
            </a:r>
            <a:r>
              <a:rPr lang="de-DE" sz="28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Berlin</a:t>
            </a:r>
          </a:p>
        </p:txBody>
      </p:sp>
      <p:cxnSp>
        <p:nvCxnSpPr>
          <p:cNvPr id="21" name="Gerade Verbindung 20"/>
          <p:cNvCxnSpPr/>
          <p:nvPr userDrawn="1"/>
        </p:nvCxnSpPr>
        <p:spPr>
          <a:xfrm>
            <a:off x="3624293" y="6496259"/>
            <a:ext cx="5214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Grafik 23" descr="D0799_031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632695" y="3440960"/>
            <a:ext cx="5214938" cy="2775277"/>
          </a:xfrm>
          <a:prstGeom prst="rect">
            <a:avLst/>
          </a:prstGeom>
        </p:spPr>
      </p:pic>
      <p:pic>
        <p:nvPicPr>
          <p:cNvPr id="29" name="Grafik 28" descr="D0347_672_entzerrt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>
          <a:xfrm>
            <a:off x="-612028" y="-27384"/>
            <a:ext cx="3786608" cy="6892247"/>
          </a:xfrm>
          <a:prstGeom prst="rect">
            <a:avLst/>
          </a:prstGeom>
        </p:spPr>
      </p:pic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>
          <a:xfrm>
            <a:off x="-607789" y="6610667"/>
            <a:ext cx="3929063" cy="230400"/>
          </a:xfrm>
        </p:spPr>
        <p:txBody>
          <a:bodyPr/>
          <a:lstStyle/>
          <a:p>
            <a:fld id="{B766794B-D6C0-4560-9753-FE9C1A4853A2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16A7C71-44BC-4173-A2F1-FAB03F459E4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50468" y="2014780"/>
            <a:ext cx="576000" cy="576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DCF401A-3929-474F-A440-F637189A98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0468" y="1238533"/>
            <a:ext cx="576000" cy="576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_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2D2CBCB-065E-44F3-9044-601C32727513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8" name="Gerade Verbindung 7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DBA3D6F-894E-4439-86A7-03A3FEF44952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4" name="Grafik 13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5" name="Gerade Verbindung 14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8" name="Gerade Verbindung 17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20" name="Grafik 19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1" name="Grafik 20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051F7AF-1BD7-4AA0-8066-92323E548419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+Logo r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B78661-8BE4-44B7-956C-02D6DD845260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+Überschrift+Gegenüberstellung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27057B-472A-4C3F-ACC9-BC01BBCE220F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0370EB-700D-4CEF-BA59-64D6E4FF6987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4" name="Gerade Verbindung 13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6" name="Grafik 15" descr="Schriftzug 1.jp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7" name="Grafik 16" descr="Schriftzug 2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Impresum_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793" y="3426524"/>
            <a:ext cx="1981200" cy="30266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arbeitungshinwe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264320" y="188640"/>
            <a:ext cx="827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Bearbeitungshinweise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4323" y="1196752"/>
            <a:ext cx="8630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Kopf- und Fußzeile</a:t>
            </a:r>
            <a:r>
              <a:rPr lang="de-DE" sz="1200" b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(ist im Folienmaster hinterlegt):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Aktivieren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Kopf- und Fußzeile in der Bearbeitungsansicht: </a:t>
            </a:r>
            <a:b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Registerkarte „Einfügen“ aufrufen/Kopf-Fußzeile-Feld öffnen/ Felder „Datum“, „Foliennummer“ und „Fußzeile“ anhaken/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benötigte Daten in die Felder des Fensters eingeben/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Entscheiden, ob diese Daten für alle oder eine Folie übernommen werden sollen.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Deaktivieren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der Bearbeitungsansicht: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Registerkarte „Einfügen“ aufrufen/Kopf-Fußzeile-Feld öffnen/die Häkchen entfernen, für alle Folien oder für die aktuell bearbeitete  übernehmen.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264321" y="836721"/>
            <a:ext cx="854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Bitte nach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Möglichkeit </a:t>
            </a:r>
            <a:r>
              <a:rPr lang="de-DE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nicht den Folienmaster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verändern.</a:t>
            </a:r>
          </a:p>
          <a:p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64323" y="3789040"/>
            <a:ext cx="8630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Falls Sie für Ihren Vortrag Fotos z. B. Ihres Arbeitsbereiches benötigen, wenden Sie sich bitte an die Bildstelle (Z.169). </a:t>
            </a:r>
          </a:p>
          <a:p>
            <a:endParaRPr lang="de-DE" sz="1200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Verwendung</a:t>
            </a: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Layout-Angebote „Standort Braunschweig“ und „Standort Berlin“ ist optional, ebenfalls die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Verwendung der Schlussfolie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diese sollte nicht für Präsentationen in großen Räumen eingesetzt werden.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Bitte verzichten Sie am Schluss des Vortrags auf den nicht mehr zeitgemäßen Satz „Vielen Dank für Ihre Aufmerksamkeit“ – ersetzen Sie ihn durch ein aussagekräftiges Foto, eine Aufforderung zur Diskussion o. ä. </a:t>
            </a:r>
          </a:p>
          <a:p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64320" y="3140974"/>
            <a:ext cx="71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baseline="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Um Logos usw. rasch ein- oder auszublenden, können Sie die in der Registerkarte „Entwurf“ ganz rechts außen das Feld „Hintergrundformate einblenden“ aktivieren bzw. deaktivieren.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49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vorga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264320" y="188640"/>
            <a:ext cx="827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Gestaltungshilfen</a:t>
            </a:r>
            <a:r>
              <a:rPr lang="de-DE" sz="28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375647" y="1177117"/>
            <a:ext cx="1660047" cy="1377095"/>
          </a:xfrm>
          <a:prstGeom prst="rect">
            <a:avLst/>
          </a:prstGeom>
          <a:solidFill>
            <a:srgbClr val="009BC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2107138" y="1106784"/>
            <a:ext cx="2336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PTB-Blau: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Farbmodell RGB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G = 155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B = 206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64320" y="3356992"/>
            <a:ext cx="7716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Überschrift</a:t>
            </a:r>
            <a:r>
              <a:rPr lang="de-DE" sz="14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Arial 28 Fettdruck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Überschrift 2</a:t>
            </a:r>
            <a:r>
              <a:rPr lang="de-DE" sz="14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Texte: Arial 24</a:t>
            </a:r>
            <a:endParaRPr lang="de-DE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400" b="0" i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einem Vortrag</a:t>
            </a:r>
            <a:r>
              <a:rPr lang="de-DE" sz="14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verwendete Schriftgrößen sollen nicht kleiner als 18, besser 20 </a:t>
            </a:r>
            <a:r>
              <a:rPr lang="de-DE" sz="1400" b="0" i="0" baseline="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de-DE" sz="14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sein; Schriften ohne Serifen können die Zuschauer besser entziffern. In einer Präsentation möglichst eine Schriftart beibehalten</a:t>
            </a:r>
            <a:r>
              <a:rPr lang="de-DE" sz="18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de-DE" sz="1800" b="0" i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4232825" y="1196752"/>
            <a:ext cx="1660922" cy="1396800"/>
          </a:xfrm>
          <a:prstGeom prst="rect">
            <a:avLst/>
          </a:prstGeom>
          <a:solidFill>
            <a:srgbClr val="0073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de-DE" sz="4000" b="1" kern="12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893747" y="1106784"/>
            <a:ext cx="29630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Blauton</a:t>
            </a:r>
            <a: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nur zur Verwendung</a:t>
            </a:r>
            <a:b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Präsentationen und deren Ausdruck: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Farbmodell RGB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R = 0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G = 115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B = 170</a:t>
            </a:r>
          </a:p>
          <a:p>
            <a:r>
              <a:rPr lang="de-DE" sz="1400" b="0" dirty="0">
                <a:latin typeface="Arial" panose="020B0604020202020204" pitchFamily="34" charset="0"/>
                <a:cs typeface="Arial" panose="020B0604020202020204" pitchFamily="34" charset="0"/>
              </a:rPr>
              <a:t>(Abweichung zum Ausgleich der veränderten</a:t>
            </a:r>
            <a:r>
              <a:rPr lang="de-DE" sz="14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Darstellung des „PTB-Blaus“  durch den </a:t>
            </a:r>
            <a:r>
              <a:rPr lang="de-DE" sz="14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Beamer</a:t>
            </a:r>
            <a:r>
              <a:rPr lang="de-DE" sz="1400" b="0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de-DE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49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Überschrift+Gegenüberstellung+Logo r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533CA30F-3CD8-428A-A463-5033FC4B7646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1601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m der P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0573B-ABA1-4ECD-896F-39C04EDA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4A1562-91FB-46E0-B8FD-94730480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3ABC-E897-42E0-82D4-2FB2860054AC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65EF81-0A6F-4C16-AF45-B92B4110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DEC2A-DB6D-46C4-A169-F4C95EC2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6" name="Objekt 5">
            <a:hlinkClick r:id="" action="ppaction://ole?verb=0"/>
            <a:extLst>
              <a:ext uri="{FF2B5EF4-FFF2-40B4-BE49-F238E27FC236}">
                <a16:creationId xmlns:a16="http://schemas.microsoft.com/office/drawing/2014/main" id="{B471E996-9B38-4768-830C-C43F9B62869F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16127975"/>
              </p:ext>
            </p:extLst>
          </p:nvPr>
        </p:nvGraphicFramePr>
        <p:xfrm>
          <a:off x="92075" y="92075"/>
          <a:ext cx="8764588" cy="657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Presentation" r:id="rId3" imgW="2828704" imgH="2121414" progId="PowerPoint.Show.12">
                  <p:embed/>
                </p:oleObj>
              </mc:Choice>
              <mc:Fallback>
                <p:oleObj name="Presentation" r:id="rId3" imgW="2828704" imgH="212141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8764588" cy="657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3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1262-790D-441E-A25F-DFAAB5F5DF81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7" name="Grafik 6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7536-71E9-4DB0-B861-3C56586B1DA9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3DB3-564F-4DE0-887C-EF90CA781678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grpSp>
        <p:nvGrpSpPr>
          <p:cNvPr id="20" name="Gruppieren 19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21" name="Gerade Verbindung 20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23" name="Grafik 22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4" name="Grafik 23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>
          <a:xfrm>
            <a:off x="123290" y="6627600"/>
            <a:ext cx="3929063" cy="230400"/>
          </a:xfrm>
        </p:spPr>
        <p:txBody>
          <a:bodyPr/>
          <a:lstStyle/>
          <a:p>
            <a:fld id="{EB7A978D-FA41-4A6A-900C-ACD3B71A57AD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>
          <a:xfrm>
            <a:off x="5026694" y="6627600"/>
            <a:ext cx="3929063" cy="230400"/>
          </a:xfrm>
        </p:spPr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1" name="Grafik 10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2" name="Grafik 11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1501-BDF0-4387-8547-B06F12E59594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666" y="188640"/>
            <a:ext cx="8315325" cy="77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65" y="1602006"/>
            <a:ext cx="85439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082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7A050D6-44A1-43F9-82DF-2E007882618D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12676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3" r:id="rId3"/>
    <p:sldLayoutId id="2147483706" r:id="rId4"/>
    <p:sldLayoutId id="2147483668" r:id="rId5"/>
    <p:sldLayoutId id="2147483691" r:id="rId6"/>
    <p:sldLayoutId id="2147483678" r:id="rId7"/>
    <p:sldLayoutId id="2147483690" r:id="rId8"/>
    <p:sldLayoutId id="2147483692" r:id="rId9"/>
    <p:sldLayoutId id="2147483694" r:id="rId10"/>
    <p:sldLayoutId id="2147483693" r:id="rId11"/>
    <p:sldLayoutId id="2147483685" r:id="rId12"/>
    <p:sldLayoutId id="2147483666" r:id="rId13"/>
    <p:sldLayoutId id="2147483679" r:id="rId14"/>
    <p:sldLayoutId id="2147483702" r:id="rId15"/>
    <p:sldLayoutId id="2147483687" r:id="rId16"/>
    <p:sldLayoutId id="2147483700" r:id="rId17"/>
    <p:sldLayoutId id="2147483660" r:id="rId18"/>
    <p:sldLayoutId id="2147483661" r:id="rId19"/>
    <p:sldLayoutId id="2147483684" r:id="rId20"/>
    <p:sldLayoutId id="2147483703" r:id="rId21"/>
    <p:sldLayoutId id="2147483688" r:id="rId22"/>
    <p:sldLayoutId id="2147483704" r:id="rId23"/>
    <p:sldLayoutId id="2147483683" r:id="rId24"/>
    <p:sldLayoutId id="2147483650" r:id="rId25"/>
    <p:sldLayoutId id="2147483695" r:id="rId26"/>
    <p:sldLayoutId id="2147483696" r:id="rId27"/>
    <p:sldLayoutId id="2147483697" r:id="rId28"/>
    <p:sldLayoutId id="2147483689" r:id="rId29"/>
    <p:sldLayoutId id="2147483705" r:id="rId30"/>
    <p:sldLayoutId id="2147483677" r:id="rId31"/>
    <p:sldLayoutId id="2147483682" r:id="rId32"/>
    <p:sldLayoutId id="2147483667" r:id="rId33"/>
    <p:sldLayoutId id="2147483698" r:id="rId34"/>
    <p:sldLayoutId id="2147483699" r:id="rId35"/>
    <p:sldLayoutId id="2147483659" r:id="rId36"/>
    <p:sldLayoutId id="2147483664" r:id="rId37"/>
    <p:sldLayoutId id="2147483662" r:id="rId38"/>
    <p:sldLayoutId id="2147483707" r:id="rId39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6700" indent="-2667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2925" indent="-276225" algn="l" defTabSz="457200" rtl="0" eaLnBrk="1" latinLnBrk="0" hangingPunct="1">
        <a:spcBef>
          <a:spcPts val="12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09625" indent="-266700" algn="l" defTabSz="457200" rtl="0" eaLnBrk="1" latinLnBrk="0" hangingPunct="1">
        <a:spcBef>
          <a:spcPts val="12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6325" indent="-266700" algn="l" defTabSz="457200" rtl="0" eaLnBrk="1" latinLnBrk="0" hangingPunct="1">
        <a:spcBef>
          <a:spcPts val="12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43025" indent="-266700" algn="l" defTabSz="457200" rtl="0" eaLnBrk="1" latinLnBrk="0" hangingPunct="1">
        <a:spcBef>
          <a:spcPts val="12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b.de/" TargetMode="Externa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jpeg"/><Relationship Id="rId5" Type="http://schemas.openxmlformats.org/officeDocument/2006/relationships/image" Target="../media/image28.wmf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4341" y="3068960"/>
            <a:ext cx="8751095" cy="2016048"/>
          </a:xfrm>
        </p:spPr>
        <p:txBody>
          <a:bodyPr/>
          <a:lstStyle/>
          <a:p>
            <a:r>
              <a:rPr lang="de-DE" dirty="0" err="1"/>
              <a:t>Photonic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gas </a:t>
            </a:r>
            <a:r>
              <a:rPr lang="de-DE" dirty="0" err="1"/>
              <a:t>pressure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1785" y="4437112"/>
            <a:ext cx="66577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200" dirty="0"/>
              <a:t>Arbeitsgruppe 7.55</a:t>
            </a:r>
          </a:p>
          <a:p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André Kussicke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30" name="Datumsplatzhalter 2">
            <a:extLst>
              <a:ext uri="{FF2B5EF4-FFF2-40B4-BE49-F238E27FC236}">
                <a16:creationId xmlns:a16="http://schemas.microsoft.com/office/drawing/2014/main" id="{8CE7E302-F2CD-4ADF-B385-7AEA0A211A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A560A04-BA4F-48DF-8F7B-03C146880189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597E8E07-909B-47AD-BDCC-02F3121D8535}"/>
              </a:ext>
            </a:extLst>
          </p:cNvPr>
          <p:cNvSpPr txBox="1">
            <a:spLocks/>
          </p:cNvSpPr>
          <p:nvPr/>
        </p:nvSpPr>
        <p:spPr>
          <a:xfrm>
            <a:off x="106665" y="218868"/>
            <a:ext cx="8712000" cy="77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/>
              <a:t>Thermodynamic effects</a:t>
            </a:r>
            <a:endParaRPr lang="de-DE" dirty="0"/>
          </a:p>
        </p:txBody>
      </p:sp>
      <p:pic>
        <p:nvPicPr>
          <p:cNvPr id="11" name="Inhaltsplatzhalter 2">
            <a:extLst>
              <a:ext uri="{FF2B5EF4-FFF2-40B4-BE49-F238E27FC236}">
                <a16:creationId xmlns:a16="http://schemas.microsoft.com/office/drawing/2014/main" id="{79055543-5744-44B1-91EE-81C8CE9B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1" y="1370279"/>
            <a:ext cx="5180807" cy="2784684"/>
          </a:xfrm>
          <a:prstGeom prst="rect">
            <a:avLst/>
          </a:prstGeom>
          <a:noFill/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492AF0F6-3343-4A7A-BC18-C92BD6304E71}"/>
              </a:ext>
            </a:extLst>
          </p:cNvPr>
          <p:cNvSpPr txBox="1">
            <a:spLocks/>
          </p:cNvSpPr>
          <p:nvPr/>
        </p:nvSpPr>
        <p:spPr>
          <a:xfrm>
            <a:off x="656533" y="4507411"/>
            <a:ext cx="6544043" cy="1838302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-276225" algn="l" defTabSz="457200" rtl="0" eaLnBrk="1" latinLnBrk="0" hangingPunct="1">
              <a:spcBef>
                <a:spcPts val="12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9625" indent="-266700" algn="l" defTabSz="457200" rtl="0" eaLnBrk="1" latinLnBrk="0" hangingPunct="1">
              <a:spcBef>
                <a:spcPts val="12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6325" indent="-266700" algn="l" defTabSz="457200" rtl="0" eaLnBrk="1" latinLnBrk="0" hangingPunct="1">
              <a:spcBef>
                <a:spcPts val="12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43025" indent="-266700" algn="l" defTabSz="457200" rtl="0" eaLnBrk="1" latinLnBrk="0" hangingPunct="1">
              <a:spcBef>
                <a:spcPts val="12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pV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</a:t>
            </a:r>
            <a:r>
              <a:rPr lang="de-DE" sz="1800" dirty="0" err="1"/>
              <a:t>heats</a:t>
            </a:r>
            <a:r>
              <a:rPr lang="de-DE" sz="1800" dirty="0"/>
              <a:t> 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gas and </a:t>
            </a:r>
            <a:r>
              <a:rPr lang="de-DE" sz="1800" dirty="0" err="1"/>
              <a:t>cavity</a:t>
            </a:r>
            <a:r>
              <a:rPr lang="de-DE" sz="1800" dirty="0"/>
              <a:t> </a:t>
            </a:r>
            <a:r>
              <a:rPr lang="de-DE" sz="1800" dirty="0" err="1"/>
              <a:t>walls</a:t>
            </a:r>
            <a:r>
              <a:rPr lang="de-DE" sz="1800" dirty="0"/>
              <a:t>.</a:t>
            </a:r>
          </a:p>
          <a:p>
            <a:r>
              <a:rPr lang="de-DE" sz="1800" dirty="0"/>
              <a:t>The </a:t>
            </a:r>
            <a:r>
              <a:rPr lang="de-DE" sz="1800" dirty="0" err="1"/>
              <a:t>temperature</a:t>
            </a:r>
            <a:r>
              <a:rPr lang="de-DE" sz="1800" dirty="0"/>
              <a:t> </a:t>
            </a:r>
            <a:r>
              <a:rPr lang="de-DE" sz="1800" dirty="0" err="1"/>
              <a:t>change</a:t>
            </a:r>
            <a:r>
              <a:rPr lang="de-DE" sz="1800" dirty="0"/>
              <a:t> (</a:t>
            </a:r>
            <a:r>
              <a:rPr lang="el-GR" sz="1800" dirty="0"/>
              <a:t>Δ</a:t>
            </a:r>
            <a:r>
              <a:rPr lang="de-DE" sz="1800" dirty="0"/>
              <a:t>T) </a:t>
            </a:r>
            <a:r>
              <a:rPr lang="de-DE" sz="1800" dirty="0" err="1"/>
              <a:t>is</a:t>
            </a:r>
            <a:r>
              <a:rPr lang="de-DE" sz="1800" dirty="0"/>
              <a:t> maximal at 5mK (</a:t>
            </a:r>
            <a:r>
              <a:rPr lang="de-DE" sz="1800" dirty="0" err="1"/>
              <a:t>for</a:t>
            </a:r>
            <a:r>
              <a:rPr lang="de-DE" sz="1800" dirty="0"/>
              <a:t> t=1s).</a:t>
            </a:r>
          </a:p>
          <a:p>
            <a:r>
              <a:rPr lang="de-DE" sz="1800" dirty="0"/>
              <a:t>After 40s </a:t>
            </a:r>
            <a:r>
              <a:rPr lang="el-GR" sz="1800" dirty="0"/>
              <a:t>Δ</a:t>
            </a:r>
            <a:r>
              <a:rPr lang="de-DE" sz="1800" dirty="0"/>
              <a:t>T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less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0.5mK and </a:t>
            </a:r>
            <a:r>
              <a:rPr lang="de-DE" sz="1800" dirty="0" err="1"/>
              <a:t>does</a:t>
            </a:r>
            <a:r>
              <a:rPr lang="de-DE" sz="1800" dirty="0"/>
              <a:t> not </a:t>
            </a:r>
            <a:r>
              <a:rPr lang="de-DE" sz="1800" dirty="0" err="1"/>
              <a:t>negatively</a:t>
            </a:r>
            <a:r>
              <a:rPr lang="de-DE" sz="1800" dirty="0"/>
              <a:t> </a:t>
            </a:r>
            <a:r>
              <a:rPr lang="de-DE" sz="1800" dirty="0" err="1"/>
              <a:t>influence</a:t>
            </a:r>
            <a:r>
              <a:rPr lang="de-DE" sz="1800" dirty="0"/>
              <a:t> </a:t>
            </a:r>
            <a:r>
              <a:rPr lang="de-DE" sz="1800" dirty="0" err="1"/>
              <a:t>measurements</a:t>
            </a:r>
            <a:r>
              <a:rPr lang="de-DE" sz="1800" dirty="0"/>
              <a:t>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150AD3C-FCA9-4732-9950-7792E985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31" y="1431438"/>
            <a:ext cx="3026015" cy="3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6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Frequenzy</a:t>
            </a:r>
            <a:r>
              <a:rPr lang="de-DE" dirty="0"/>
              <a:t> </a:t>
            </a:r>
            <a:r>
              <a:rPr lang="de-DE" dirty="0" err="1"/>
              <a:t>stabilisation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22585A72-31DA-41F5-9063-87CC37F519D4}"/>
              </a:ext>
            </a:extLst>
          </p:cNvPr>
          <p:cNvSpPr txBox="1">
            <a:spLocks/>
          </p:cNvSpPr>
          <p:nvPr/>
        </p:nvSpPr>
        <p:spPr>
          <a:xfrm>
            <a:off x="254123" y="4560248"/>
            <a:ext cx="7416824" cy="1821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-276225" algn="l" defTabSz="457200" rtl="0" eaLnBrk="1" latinLnBrk="0" hangingPunct="1">
              <a:spcBef>
                <a:spcPts val="12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9625" indent="-266700" algn="l" defTabSz="457200" rtl="0" eaLnBrk="1" latinLnBrk="0" hangingPunct="1">
              <a:spcBef>
                <a:spcPts val="12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6325" indent="-266700" algn="l" defTabSz="457200" rtl="0" eaLnBrk="1" latinLnBrk="0" hangingPunct="1">
              <a:spcBef>
                <a:spcPts val="12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43025" indent="-266700" algn="l" defTabSz="457200" rtl="0" eaLnBrk="1" latinLnBrk="0" hangingPunct="1">
              <a:spcBef>
                <a:spcPts val="12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/>
              <a:t>Opto-elektronic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r>
              <a:rPr lang="de-DE" sz="1800" dirty="0"/>
              <a:t> </a:t>
            </a:r>
            <a:r>
              <a:rPr lang="de-DE" sz="1800" dirty="0" err="1"/>
              <a:t>stabilisation</a:t>
            </a:r>
            <a:r>
              <a:rPr lang="de-DE" sz="1800" dirty="0"/>
              <a:t>:</a:t>
            </a:r>
          </a:p>
          <a:p>
            <a:pPr lvl="1"/>
            <a:r>
              <a:rPr lang="de-DE" sz="1800" dirty="0"/>
              <a:t>Lock-in-</a:t>
            </a:r>
            <a:r>
              <a:rPr lang="de-DE" sz="1800" dirty="0" err="1"/>
              <a:t>technique</a:t>
            </a:r>
            <a:endParaRPr lang="de-DE" sz="1800" dirty="0"/>
          </a:p>
          <a:p>
            <a:pPr lvl="1"/>
            <a:r>
              <a:rPr lang="de-DE" sz="1800" dirty="0" err="1"/>
              <a:t>Comparison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stabilized</a:t>
            </a:r>
            <a:r>
              <a:rPr lang="de-DE" sz="1800" dirty="0"/>
              <a:t> </a:t>
            </a:r>
            <a:r>
              <a:rPr lang="de-DE" sz="1800" dirty="0" err="1"/>
              <a:t>HeNe</a:t>
            </a:r>
            <a:r>
              <a:rPr lang="de-DE" sz="1800" dirty="0"/>
              <a:t>-Laser</a:t>
            </a:r>
          </a:p>
          <a:p>
            <a:pPr lvl="1"/>
            <a:r>
              <a:rPr lang="de-DE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Pound-</a:t>
            </a:r>
            <a:r>
              <a:rPr lang="de-DE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Drever</a:t>
            </a:r>
            <a:r>
              <a:rPr lang="de-DE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-Hall-stabilisation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D2474BA-9510-4B44-BC5D-9337754E9BAD}"/>
              </a:ext>
            </a:extLst>
          </p:cNvPr>
          <p:cNvGrpSpPr/>
          <p:nvPr/>
        </p:nvGrpSpPr>
        <p:grpSpPr>
          <a:xfrm rot="16200000">
            <a:off x="3927020" y="1423804"/>
            <a:ext cx="288032" cy="288032"/>
            <a:chOff x="2771800" y="1052736"/>
            <a:chExt cx="288032" cy="288032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BE9AC9-990F-4999-BFD5-76FAD0411946}"/>
                </a:ext>
              </a:extLst>
            </p:cNvPr>
            <p:cNvSpPr/>
            <p:nvPr/>
          </p:nvSpPr>
          <p:spPr>
            <a:xfrm>
              <a:off x="2771800" y="1052736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Gerade Verbindung 21">
              <a:extLst>
                <a:ext uri="{FF2B5EF4-FFF2-40B4-BE49-F238E27FC236}">
                  <a16:creationId xmlns:a16="http://schemas.microsoft.com/office/drawing/2014/main" id="{2F04AD11-FFB7-4BCA-A709-CD3FBFA21880}"/>
                </a:ext>
              </a:extLst>
            </p:cNvPr>
            <p:cNvCxnSpPr/>
            <p:nvPr/>
          </p:nvCxnSpPr>
          <p:spPr>
            <a:xfrm>
              <a:off x="2771800" y="1052736"/>
              <a:ext cx="288032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EF21024-BA23-4465-B504-77F6233D7240}"/>
              </a:ext>
            </a:extLst>
          </p:cNvPr>
          <p:cNvGrpSpPr/>
          <p:nvPr/>
        </p:nvGrpSpPr>
        <p:grpSpPr>
          <a:xfrm rot="5400000">
            <a:off x="3927020" y="2556750"/>
            <a:ext cx="288032" cy="288032"/>
            <a:chOff x="2771800" y="1052736"/>
            <a:chExt cx="288032" cy="2880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805F4BC6-5A4B-4F69-B0AB-A55641EFF04A}"/>
                </a:ext>
              </a:extLst>
            </p:cNvPr>
            <p:cNvSpPr/>
            <p:nvPr/>
          </p:nvSpPr>
          <p:spPr>
            <a:xfrm>
              <a:off x="2771800" y="1052736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Gerade Verbindung 21">
              <a:extLst>
                <a:ext uri="{FF2B5EF4-FFF2-40B4-BE49-F238E27FC236}">
                  <a16:creationId xmlns:a16="http://schemas.microsoft.com/office/drawing/2014/main" id="{5C6E10B5-53E8-474F-BC3C-9655666F3426}"/>
                </a:ext>
              </a:extLst>
            </p:cNvPr>
            <p:cNvCxnSpPr/>
            <p:nvPr/>
          </p:nvCxnSpPr>
          <p:spPr>
            <a:xfrm>
              <a:off x="2771800" y="1052736"/>
              <a:ext cx="288032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6F157DF7-CBDA-4749-A541-D49812AB8D99}"/>
              </a:ext>
            </a:extLst>
          </p:cNvPr>
          <p:cNvSpPr/>
          <p:nvPr/>
        </p:nvSpPr>
        <p:spPr>
          <a:xfrm>
            <a:off x="1867671" y="3190025"/>
            <a:ext cx="1224136" cy="7200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L1 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Tuneable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diode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Laser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CAC145F-6EF9-46A4-901B-8119730B4F5F}"/>
              </a:ext>
            </a:extLst>
          </p:cNvPr>
          <p:cNvSpPr/>
          <p:nvPr/>
        </p:nvSpPr>
        <p:spPr>
          <a:xfrm>
            <a:off x="1867671" y="2327391"/>
            <a:ext cx="1224136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L2 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Tuneable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diode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Laser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9FE9A21-F1E2-4F09-80BA-E23ED00E6534}"/>
              </a:ext>
            </a:extLst>
          </p:cNvPr>
          <p:cNvGrpSpPr/>
          <p:nvPr/>
        </p:nvGrpSpPr>
        <p:grpSpPr>
          <a:xfrm>
            <a:off x="4782046" y="2564194"/>
            <a:ext cx="288032" cy="288032"/>
            <a:chOff x="2771800" y="1052736"/>
            <a:chExt cx="288032" cy="288032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462D7C4-BB48-4930-ACF0-0FCA084C2A82}"/>
                </a:ext>
              </a:extLst>
            </p:cNvPr>
            <p:cNvSpPr/>
            <p:nvPr/>
          </p:nvSpPr>
          <p:spPr>
            <a:xfrm>
              <a:off x="2771800" y="1052736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9683885A-9198-4D5B-B6AB-4B46359213D9}"/>
                </a:ext>
              </a:extLst>
            </p:cNvPr>
            <p:cNvCxnSpPr/>
            <p:nvPr/>
          </p:nvCxnSpPr>
          <p:spPr>
            <a:xfrm>
              <a:off x="2771800" y="1052736"/>
              <a:ext cx="288032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1470EFF-78F7-412A-AA0D-282BF5DD0AF9}"/>
              </a:ext>
            </a:extLst>
          </p:cNvPr>
          <p:cNvGrpSpPr/>
          <p:nvPr/>
        </p:nvGrpSpPr>
        <p:grpSpPr>
          <a:xfrm>
            <a:off x="4783995" y="3406049"/>
            <a:ext cx="288032" cy="288032"/>
            <a:chOff x="2771800" y="1052736"/>
            <a:chExt cx="288032" cy="288032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F8662706-7431-4D51-96FB-51DB3D23FB90}"/>
                </a:ext>
              </a:extLst>
            </p:cNvPr>
            <p:cNvSpPr/>
            <p:nvPr/>
          </p:nvSpPr>
          <p:spPr>
            <a:xfrm>
              <a:off x="2771800" y="1052736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Gerade Verbindung 32">
              <a:extLst>
                <a:ext uri="{FF2B5EF4-FFF2-40B4-BE49-F238E27FC236}">
                  <a16:creationId xmlns:a16="http://schemas.microsoft.com/office/drawing/2014/main" id="{9D800115-00E8-4678-883A-4315A7DB96C6}"/>
                </a:ext>
              </a:extLst>
            </p:cNvPr>
            <p:cNvCxnSpPr/>
            <p:nvPr/>
          </p:nvCxnSpPr>
          <p:spPr>
            <a:xfrm>
              <a:off x="2771800" y="1052736"/>
              <a:ext cx="288032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8863380E-5809-4505-A2EE-C76F3F07581A}"/>
              </a:ext>
            </a:extLst>
          </p:cNvPr>
          <p:cNvSpPr/>
          <p:nvPr/>
        </p:nvSpPr>
        <p:spPr>
          <a:xfrm>
            <a:off x="6518652" y="2564194"/>
            <a:ext cx="864095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Detector</a:t>
            </a:r>
            <a:endParaRPr lang="de-DE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BA2D9C1-ED0B-4B74-85E1-08997412F202}"/>
              </a:ext>
            </a:extLst>
          </p:cNvPr>
          <p:cNvSpPr/>
          <p:nvPr/>
        </p:nvSpPr>
        <p:spPr>
          <a:xfrm>
            <a:off x="6388716" y="3399806"/>
            <a:ext cx="864095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Detector</a:t>
            </a:r>
            <a:endParaRPr lang="de-DE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BF028F9-7948-45AC-9107-EA5FFC0C940B}"/>
              </a:ext>
            </a:extLst>
          </p:cNvPr>
          <p:cNvSpPr/>
          <p:nvPr/>
        </p:nvSpPr>
        <p:spPr>
          <a:xfrm>
            <a:off x="6127557" y="2109084"/>
            <a:ext cx="1368152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Lock-in-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endParaRPr lang="de-DE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Gerade Verbindung 103">
            <a:extLst>
              <a:ext uri="{FF2B5EF4-FFF2-40B4-BE49-F238E27FC236}">
                <a16:creationId xmlns:a16="http://schemas.microsoft.com/office/drawing/2014/main" id="{149E7981-F628-4618-AA71-807503A638FE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2994350" y="1553005"/>
            <a:ext cx="1455269" cy="15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feil nach rechts 7">
            <a:extLst>
              <a:ext uri="{FF2B5EF4-FFF2-40B4-BE49-F238E27FC236}">
                <a16:creationId xmlns:a16="http://schemas.microsoft.com/office/drawing/2014/main" id="{9B5C2C99-F804-478C-8C71-B3E9C14DB56E}"/>
              </a:ext>
            </a:extLst>
          </p:cNvPr>
          <p:cNvSpPr/>
          <p:nvPr/>
        </p:nvSpPr>
        <p:spPr>
          <a:xfrm>
            <a:off x="3177718" y="1488404"/>
            <a:ext cx="216024" cy="14401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61DCF40-726B-4A45-A74C-CB1FC5A76BE0}"/>
              </a:ext>
            </a:extLst>
          </p:cNvPr>
          <p:cNvSpPr/>
          <p:nvPr/>
        </p:nvSpPr>
        <p:spPr>
          <a:xfrm>
            <a:off x="6183767" y="1547632"/>
            <a:ext cx="936104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Spectrum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Analysator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B8EB8E-7F06-464A-A809-B7EE852D7C0D}"/>
              </a:ext>
            </a:extLst>
          </p:cNvPr>
          <p:cNvSpPr/>
          <p:nvPr/>
        </p:nvSpPr>
        <p:spPr>
          <a:xfrm>
            <a:off x="6183767" y="1187592"/>
            <a:ext cx="936104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Frequency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-Counter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39DCF63-42EB-468E-AE58-EAD40E061934}"/>
              </a:ext>
            </a:extLst>
          </p:cNvPr>
          <p:cNvSpPr/>
          <p:nvPr/>
        </p:nvSpPr>
        <p:spPr>
          <a:xfrm>
            <a:off x="5934268" y="3864526"/>
            <a:ext cx="136815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Lock-in-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endParaRPr lang="de-DE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B25146-ED06-4117-B2C7-53B0B35268D4}"/>
              </a:ext>
            </a:extLst>
          </p:cNvPr>
          <p:cNvSpPr/>
          <p:nvPr/>
        </p:nvSpPr>
        <p:spPr>
          <a:xfrm>
            <a:off x="3554125" y="1336981"/>
            <a:ext cx="144016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>
                <a:latin typeface="Times New Roman" pitchFamily="18" charset="0"/>
                <a:cs typeface="Times New Roman" pitchFamily="18" charset="0"/>
              </a:rPr>
              <a:t>L-2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273594C-63AC-4703-AFC3-DCC7434FF233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3091807" y="2687431"/>
            <a:ext cx="3426845" cy="20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7F614E30-0C1C-40EC-B99F-F381C6DB4006}"/>
              </a:ext>
            </a:extLst>
          </p:cNvPr>
          <p:cNvSpPr/>
          <p:nvPr/>
        </p:nvSpPr>
        <p:spPr>
          <a:xfrm>
            <a:off x="3610876" y="2471407"/>
            <a:ext cx="144016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>
                <a:latin typeface="Times New Roman" pitchFamily="18" charset="0"/>
                <a:cs typeface="Times New Roman" pitchFamily="18" charset="0"/>
              </a:rPr>
              <a:t>L-2</a:t>
            </a:r>
          </a:p>
        </p:txBody>
      </p:sp>
      <p:sp>
        <p:nvSpPr>
          <p:cNvPr id="37" name="Pfeil nach rechts 8">
            <a:extLst>
              <a:ext uri="{FF2B5EF4-FFF2-40B4-BE49-F238E27FC236}">
                <a16:creationId xmlns:a16="http://schemas.microsoft.com/office/drawing/2014/main" id="{E53BD873-BF65-4008-A0DF-1E50F410D13E}"/>
              </a:ext>
            </a:extLst>
          </p:cNvPr>
          <p:cNvSpPr/>
          <p:nvPr/>
        </p:nvSpPr>
        <p:spPr>
          <a:xfrm>
            <a:off x="3222724" y="2628758"/>
            <a:ext cx="216024" cy="14401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68A6BA91-36BF-418B-B0EC-0423A4858527}"/>
              </a:ext>
            </a:extLst>
          </p:cNvPr>
          <p:cNvSpPr/>
          <p:nvPr/>
        </p:nvSpPr>
        <p:spPr>
          <a:xfrm>
            <a:off x="4419926" y="2471407"/>
            <a:ext cx="144016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>
                <a:latin typeface="Times New Roman" pitchFamily="18" charset="0"/>
                <a:cs typeface="Times New Roman" pitchFamily="18" charset="0"/>
              </a:rPr>
              <a:t>L-2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13EFD5B-EDCC-4DCF-975C-1568F88C5415}"/>
              </a:ext>
            </a:extLst>
          </p:cNvPr>
          <p:cNvCxnSpPr>
            <a:cxnSpLocks/>
          </p:cNvCxnSpPr>
          <p:nvPr/>
        </p:nvCxnSpPr>
        <p:spPr>
          <a:xfrm flipV="1">
            <a:off x="4071036" y="1560413"/>
            <a:ext cx="0" cy="11336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F6E925FC-56DC-45B0-810B-F649329FE69C}"/>
              </a:ext>
            </a:extLst>
          </p:cNvPr>
          <p:cNvSpPr/>
          <p:nvPr/>
        </p:nvSpPr>
        <p:spPr>
          <a:xfrm>
            <a:off x="1867671" y="1150007"/>
            <a:ext cx="1224136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L3 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Stabilized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HeNe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-Laser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9E058B0-91F0-4CB5-B9EE-55C7DB01DD3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790187" y="1590892"/>
            <a:ext cx="393580" cy="136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A8AC8E2-4EF0-4DE3-B91D-B829D840F71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5790187" y="1367612"/>
            <a:ext cx="393580" cy="229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A86A6B45-1B5D-47B4-AA7E-468555B39707}"/>
              </a:ext>
            </a:extLst>
          </p:cNvPr>
          <p:cNvSpPr/>
          <p:nvPr/>
        </p:nvSpPr>
        <p:spPr>
          <a:xfrm>
            <a:off x="4703302" y="1379022"/>
            <a:ext cx="1080120" cy="449878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Beat 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Detector</a:t>
            </a:r>
            <a:endParaRPr lang="de-DE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4" name="Gekrümmte Verbindung 53">
            <a:extLst>
              <a:ext uri="{FF2B5EF4-FFF2-40B4-BE49-F238E27FC236}">
                <a16:creationId xmlns:a16="http://schemas.microsoft.com/office/drawing/2014/main" id="{BB901C8F-B4C4-4C98-85C2-B33CC885E1EE}"/>
              </a:ext>
            </a:extLst>
          </p:cNvPr>
          <p:cNvCxnSpPr/>
          <p:nvPr/>
        </p:nvCxnSpPr>
        <p:spPr>
          <a:xfrm rot="2700000" flipH="1">
            <a:off x="4525164" y="1492240"/>
            <a:ext cx="144016" cy="144016"/>
          </a:xfrm>
          <a:prstGeom prst="curved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lipse 44">
            <a:extLst>
              <a:ext uri="{FF2B5EF4-FFF2-40B4-BE49-F238E27FC236}">
                <a16:creationId xmlns:a16="http://schemas.microsoft.com/office/drawing/2014/main" id="{47012D11-AAB3-4A2E-A8E3-0111205FD1CD}"/>
              </a:ext>
            </a:extLst>
          </p:cNvPr>
          <p:cNvSpPr/>
          <p:nvPr/>
        </p:nvSpPr>
        <p:spPr>
          <a:xfrm>
            <a:off x="4449619" y="154517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EDD6A586-BF67-42DD-9E13-B1B089B8E191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 flipV="1">
            <a:off x="3091807" y="3543822"/>
            <a:ext cx="3296909" cy="6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feil nach rechts 6">
            <a:extLst>
              <a:ext uri="{FF2B5EF4-FFF2-40B4-BE49-F238E27FC236}">
                <a16:creationId xmlns:a16="http://schemas.microsoft.com/office/drawing/2014/main" id="{63B8A073-5599-4FDB-AEB9-CF6390BB75E3}"/>
              </a:ext>
            </a:extLst>
          </p:cNvPr>
          <p:cNvSpPr/>
          <p:nvPr/>
        </p:nvSpPr>
        <p:spPr>
          <a:xfrm>
            <a:off x="3250087" y="3474025"/>
            <a:ext cx="216024" cy="1440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F1807924-9033-4098-80C0-BF6A125F9CB0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4913292" y="2694098"/>
            <a:ext cx="8502" cy="2100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6B21353-1CD9-4D38-9ADC-2936B20075DF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6950700" y="2397116"/>
            <a:ext cx="0" cy="167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4EF0531-5C16-48F8-9F26-09EAA2C43FF4}"/>
              </a:ext>
            </a:extLst>
          </p:cNvPr>
          <p:cNvCxnSpPr>
            <a:cxnSpLocks/>
          </p:cNvCxnSpPr>
          <p:nvPr/>
        </p:nvCxnSpPr>
        <p:spPr>
          <a:xfrm>
            <a:off x="6631936" y="3687838"/>
            <a:ext cx="0" cy="17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D1705DEF-DCAC-467E-893E-5D4408A1A5E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107093" y="2253100"/>
            <a:ext cx="3020464" cy="177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6C3E1CC9-0BC6-49B1-816A-857E0C458766}"/>
              </a:ext>
            </a:extLst>
          </p:cNvPr>
          <p:cNvSpPr/>
          <p:nvPr/>
        </p:nvSpPr>
        <p:spPr>
          <a:xfrm>
            <a:off x="6640745" y="4757592"/>
            <a:ext cx="936104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Spectrum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Analysator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0BC89257-175A-4324-B4B8-E8D09CA6D5B6}"/>
              </a:ext>
            </a:extLst>
          </p:cNvPr>
          <p:cNvSpPr/>
          <p:nvPr/>
        </p:nvSpPr>
        <p:spPr>
          <a:xfrm>
            <a:off x="6640745" y="4397552"/>
            <a:ext cx="936104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Frequency</a:t>
            </a:r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-Counter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B0BF07AB-72C2-4AE2-9B48-62B6F04FE14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6247165" y="4800852"/>
            <a:ext cx="393580" cy="136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1809D41-031E-4807-904A-78535875B69F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6247165" y="4577572"/>
            <a:ext cx="393580" cy="229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B71C33B7-A0C4-47C4-9B4F-5A4E9041FC1B}"/>
              </a:ext>
            </a:extLst>
          </p:cNvPr>
          <p:cNvSpPr/>
          <p:nvPr/>
        </p:nvSpPr>
        <p:spPr>
          <a:xfrm>
            <a:off x="5155985" y="4548559"/>
            <a:ext cx="1080120" cy="491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 </a:t>
            </a:r>
            <a:r>
              <a:rPr lang="de-DE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Detector</a:t>
            </a:r>
            <a:endParaRPr lang="de-DE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7" name="Gekrümmte Verbindung 53">
            <a:extLst>
              <a:ext uri="{FF2B5EF4-FFF2-40B4-BE49-F238E27FC236}">
                <a16:creationId xmlns:a16="http://schemas.microsoft.com/office/drawing/2014/main" id="{4A26FB77-7BFC-44B0-B1AD-6BA6BB48FB63}"/>
              </a:ext>
            </a:extLst>
          </p:cNvPr>
          <p:cNvCxnSpPr/>
          <p:nvPr/>
        </p:nvCxnSpPr>
        <p:spPr>
          <a:xfrm rot="2700000" flipH="1">
            <a:off x="4982142" y="4702200"/>
            <a:ext cx="144016" cy="144016"/>
          </a:xfrm>
          <a:prstGeom prst="curved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0530583A-2E68-48D3-A371-F725B8E72E39}"/>
              </a:ext>
            </a:extLst>
          </p:cNvPr>
          <p:cNvSpPr/>
          <p:nvPr/>
        </p:nvSpPr>
        <p:spPr>
          <a:xfrm>
            <a:off x="4906597" y="475513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64DA8130-6193-41B6-943C-CF1F951C3C70}"/>
              </a:ext>
            </a:extLst>
          </p:cNvPr>
          <p:cNvSpPr/>
          <p:nvPr/>
        </p:nvSpPr>
        <p:spPr>
          <a:xfrm>
            <a:off x="5373821" y="2564194"/>
            <a:ext cx="864096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Resonator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D2B6FE20-544F-47FB-82A2-1543A080CE6C}"/>
              </a:ext>
            </a:extLst>
          </p:cNvPr>
          <p:cNvSpPr/>
          <p:nvPr/>
        </p:nvSpPr>
        <p:spPr>
          <a:xfrm>
            <a:off x="5380039" y="3406049"/>
            <a:ext cx="864096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Resonator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E9A76968-5F67-4CE1-9015-2C26D293E1A3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3093158" y="3781954"/>
            <a:ext cx="2841110" cy="226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lipse 61">
            <a:extLst>
              <a:ext uri="{FF2B5EF4-FFF2-40B4-BE49-F238E27FC236}">
                <a16:creationId xmlns:a16="http://schemas.microsoft.com/office/drawing/2014/main" id="{12A45243-41E4-43A3-B4A9-40F050BF3259}"/>
              </a:ext>
            </a:extLst>
          </p:cNvPr>
          <p:cNvSpPr/>
          <p:nvPr/>
        </p:nvSpPr>
        <p:spPr>
          <a:xfrm>
            <a:off x="4423955" y="3334041"/>
            <a:ext cx="144016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>
                <a:latin typeface="Times New Roman" pitchFamily="18" charset="0"/>
                <a:cs typeface="Times New Roman" pitchFamily="18" charset="0"/>
              </a:rPr>
              <a:t>L-2</a:t>
            </a:r>
          </a:p>
        </p:txBody>
      </p:sp>
      <p:sp>
        <p:nvSpPr>
          <p:cNvPr id="64" name="Datumsplatzhalter 2">
            <a:extLst>
              <a:ext uri="{FF2B5EF4-FFF2-40B4-BE49-F238E27FC236}">
                <a16:creationId xmlns:a16="http://schemas.microsoft.com/office/drawing/2014/main" id="{E33B0300-93CA-425F-92C3-DBB13BDC89A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8D07EFCA-A12A-41D8-B64F-DD46D50ABEBF}" type="datetime1">
              <a:rPr lang="de-DE" smtClean="0"/>
              <a:t>13.02.2022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117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refractivity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30" name="Datumsplatzhalter 2">
            <a:extLst>
              <a:ext uri="{FF2B5EF4-FFF2-40B4-BE49-F238E27FC236}">
                <a16:creationId xmlns:a16="http://schemas.microsoft.com/office/drawing/2014/main" id="{8CE7E302-F2CD-4ADF-B385-7AEA0A211A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33C44E97-1B90-4781-8DD6-C18E8B66EBF0}" type="datetime1">
              <a:rPr lang="de-DE" smtClean="0"/>
              <a:t>13.02.2022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38010C3-1621-4D18-8B4C-EC526A824952}"/>
              </a:ext>
            </a:extLst>
          </p:cNvPr>
          <p:cNvGrpSpPr/>
          <p:nvPr/>
        </p:nvGrpSpPr>
        <p:grpSpPr>
          <a:xfrm>
            <a:off x="4226375" y="1560879"/>
            <a:ext cx="4318169" cy="3524986"/>
            <a:chOff x="1648557" y="1247124"/>
            <a:chExt cx="4517666" cy="3591757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409680F-34E4-4AEC-ABFF-493849D59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9977" y="1412776"/>
              <a:ext cx="4366246" cy="3274685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9AB30E4-199F-4523-86DF-45E36AE7FD15}"/>
                </a:ext>
              </a:extLst>
            </p:cNvPr>
            <p:cNvSpPr/>
            <p:nvPr/>
          </p:nvSpPr>
          <p:spPr>
            <a:xfrm>
              <a:off x="2838487" y="1247124"/>
              <a:ext cx="2376264" cy="302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575E89C-32BB-4602-AFDE-7761F5E72F1C}"/>
                </a:ext>
              </a:extLst>
            </p:cNvPr>
            <p:cNvSpPr/>
            <p:nvPr/>
          </p:nvSpPr>
          <p:spPr>
            <a:xfrm>
              <a:off x="2736081" y="4536041"/>
              <a:ext cx="2376264" cy="302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F9E1C8E-9F53-44F8-97C4-06F6FFCA5C83}"/>
                </a:ext>
              </a:extLst>
            </p:cNvPr>
            <p:cNvSpPr/>
            <p:nvPr/>
          </p:nvSpPr>
          <p:spPr>
            <a:xfrm rot="5400000">
              <a:off x="611845" y="2785187"/>
              <a:ext cx="2376264" cy="302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4B00C06-3CDB-4CAF-8CB0-B7960C50FE3E}"/>
                </a:ext>
              </a:extLst>
            </p:cNvPr>
            <p:cNvSpPr txBox="1"/>
            <p:nvPr/>
          </p:nvSpPr>
          <p:spPr>
            <a:xfrm rot="16200000">
              <a:off x="1058428" y="2947373"/>
              <a:ext cx="14830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Frequency</a:t>
              </a:r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 shift in GHz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365D440-2D3E-45FA-B1BC-70931697CBC3}"/>
                </a:ext>
              </a:extLst>
            </p:cNvPr>
            <p:cNvSpPr txBox="1"/>
            <p:nvPr/>
          </p:nvSpPr>
          <p:spPr>
            <a:xfrm>
              <a:off x="3515903" y="4516950"/>
              <a:ext cx="1085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Pressure</a:t>
              </a:r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 in kPa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3C9E65A-D703-4635-A403-12CB2F08AFBF}"/>
                </a:ext>
              </a:extLst>
            </p:cNvPr>
            <p:cNvSpPr txBox="1"/>
            <p:nvPr/>
          </p:nvSpPr>
          <p:spPr>
            <a:xfrm>
              <a:off x="2960395" y="1254867"/>
              <a:ext cx="2300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Frequency</a:t>
              </a:r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 shift </a:t>
              </a:r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over</a:t>
              </a:r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pressure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E0C6961-9CD6-4253-B548-E0C978BBE6BD}"/>
              </a:ext>
            </a:extLst>
          </p:cNvPr>
          <p:cNvGrpSpPr/>
          <p:nvPr/>
        </p:nvGrpSpPr>
        <p:grpSpPr>
          <a:xfrm>
            <a:off x="270090" y="4432727"/>
            <a:ext cx="1753596" cy="1735987"/>
            <a:chOff x="235319" y="4446388"/>
            <a:chExt cx="1753596" cy="173598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169BAFC-DE7D-4847-BD89-70CB9AF7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319" y="4446388"/>
              <a:ext cx="1388790" cy="1735987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E29D7CA-8E11-42F9-B95E-8A548C749B5D}"/>
                </a:ext>
              </a:extLst>
            </p:cNvPr>
            <p:cNvSpPr txBox="1"/>
            <p:nvPr/>
          </p:nvSpPr>
          <p:spPr>
            <a:xfrm>
              <a:off x="316662" y="5820193"/>
              <a:ext cx="16722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„DKM“ (</a:t>
              </a:r>
              <a:r>
                <a:rPr lang="de-DE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Pressure</a:t>
              </a:r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balance</a:t>
              </a:r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1EB5D90F-8F9E-4580-A9B6-E5467B0C3C44}"/>
              </a:ext>
            </a:extLst>
          </p:cNvPr>
          <p:cNvSpPr txBox="1"/>
          <p:nvPr/>
        </p:nvSpPr>
        <p:spPr>
          <a:xfrm>
            <a:off x="6070717" y="1914410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(n-1)</a:t>
            </a:r>
            <a:r>
              <a:rPr lang="de-DE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= 3.8*10e-4</a:t>
            </a:r>
            <a:endParaRPr lang="de-DE" sz="1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A5BA9C14-279A-4DF7-AA37-E509A5BA18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665" y="1846905"/>
            <a:ext cx="4001045" cy="2126937"/>
          </a:xfrm>
        </p:spPr>
        <p:txBody>
          <a:bodyPr>
            <a:normAutofit/>
          </a:bodyPr>
          <a:lstStyle/>
          <a:p>
            <a:r>
              <a:rPr lang="de-DE" sz="1600" dirty="0" err="1"/>
              <a:t>Pressure</a:t>
            </a:r>
            <a:r>
              <a:rPr lang="de-DE" sz="1600" dirty="0"/>
              <a:t> </a:t>
            </a:r>
            <a:r>
              <a:rPr lang="de-DE" sz="1600" dirty="0" err="1"/>
              <a:t>measured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RSG‘s</a:t>
            </a:r>
            <a:r>
              <a:rPr lang="de-DE" sz="1600" dirty="0"/>
              <a:t> </a:t>
            </a:r>
          </a:p>
          <a:p>
            <a:r>
              <a:rPr lang="de-DE" sz="1600" dirty="0"/>
              <a:t>Laser </a:t>
            </a:r>
            <a:r>
              <a:rPr lang="de-DE" sz="1600" dirty="0" err="1"/>
              <a:t>frequency</a:t>
            </a:r>
            <a:r>
              <a:rPr lang="de-DE" sz="1600" dirty="0"/>
              <a:t> shift </a:t>
            </a:r>
            <a:r>
              <a:rPr lang="de-DE" sz="1600" dirty="0" err="1"/>
              <a:t>obtained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beat</a:t>
            </a:r>
            <a:r>
              <a:rPr lang="de-DE" sz="1600" dirty="0"/>
              <a:t> </a:t>
            </a:r>
            <a:r>
              <a:rPr lang="de-DE" sz="1600" dirty="0" err="1"/>
              <a:t>measurement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reference</a:t>
            </a:r>
            <a:r>
              <a:rPr lang="de-DE" sz="1600" dirty="0"/>
              <a:t> </a:t>
            </a:r>
            <a:r>
              <a:rPr lang="de-DE" sz="1600" dirty="0" err="1"/>
              <a:t>resonator</a:t>
            </a:r>
            <a:r>
              <a:rPr lang="de-DE" sz="1600" dirty="0"/>
              <a:t>.</a:t>
            </a:r>
          </a:p>
          <a:p>
            <a:r>
              <a:rPr lang="de-DE" sz="1600" dirty="0" err="1"/>
              <a:t>Comparison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pressure</a:t>
            </a:r>
            <a:r>
              <a:rPr lang="de-DE" sz="1600" dirty="0"/>
              <a:t> </a:t>
            </a:r>
            <a:r>
              <a:rPr lang="de-DE" sz="1600" b="1" i="1" dirty="0" err="1"/>
              <a:t>generated</a:t>
            </a:r>
            <a:r>
              <a:rPr lang="de-DE" sz="1600" b="1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pressure</a:t>
            </a:r>
            <a:r>
              <a:rPr lang="de-DE" sz="1600" dirty="0"/>
              <a:t> </a:t>
            </a:r>
            <a:r>
              <a:rPr lang="de-DE" sz="1600" dirty="0" err="1"/>
              <a:t>balance</a:t>
            </a:r>
            <a:r>
              <a:rPr lang="de-DE" sz="1600" dirty="0"/>
              <a:t> (DKM) at 30 kPa.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78963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246533" y="3113718"/>
            <a:ext cx="6858000" cy="33791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2000" b="1" dirty="0">
                <a:latin typeface="Arial"/>
                <a:cs typeface="Arial"/>
              </a:rPr>
              <a:t>Physikalisch-Technische Bundesanstalt</a:t>
            </a:r>
          </a:p>
          <a:p>
            <a:r>
              <a:rPr lang="de-DE" sz="2000" b="1" dirty="0">
                <a:latin typeface="Arial"/>
                <a:cs typeface="Arial"/>
              </a:rPr>
              <a:t>Braunschweig und Berlin</a:t>
            </a:r>
          </a:p>
          <a:p>
            <a:r>
              <a:rPr lang="de-DE" sz="2000" dirty="0">
                <a:latin typeface="Arial"/>
                <a:cs typeface="Arial"/>
              </a:rPr>
              <a:t>Abbe Straße 2-12</a:t>
            </a:r>
          </a:p>
          <a:p>
            <a:pPr>
              <a:spcAft>
                <a:spcPts val="500"/>
              </a:spcAft>
            </a:pPr>
            <a:r>
              <a:rPr lang="de-DE" sz="2000" dirty="0">
                <a:latin typeface="Arial"/>
                <a:cs typeface="Arial"/>
              </a:rPr>
              <a:t>10587 Berlin</a:t>
            </a:r>
          </a:p>
          <a:p>
            <a:pPr>
              <a:spcAft>
                <a:spcPts val="500"/>
              </a:spcAft>
            </a:pPr>
            <a:endParaRPr lang="de-DE" sz="2000" dirty="0">
              <a:latin typeface="Arial"/>
              <a:cs typeface="Arial"/>
            </a:endParaRPr>
          </a:p>
          <a:p>
            <a:r>
              <a:rPr lang="de-DE" sz="2000" dirty="0">
                <a:latin typeface="Arial"/>
                <a:cs typeface="Arial"/>
              </a:rPr>
              <a:t>André Kussicke</a:t>
            </a:r>
          </a:p>
          <a:p>
            <a:pPr>
              <a:tabLst>
                <a:tab pos="630238" algn="l"/>
              </a:tabLst>
            </a:pPr>
            <a:r>
              <a:rPr lang="de-DE" sz="2000" dirty="0">
                <a:latin typeface="Arial"/>
                <a:cs typeface="Arial"/>
              </a:rPr>
              <a:t>E-Mail: 	Andre.Kussicke@PTB.de</a:t>
            </a:r>
          </a:p>
          <a:p>
            <a:pPr>
              <a:tabLst>
                <a:tab pos="630238" algn="l"/>
              </a:tabLst>
            </a:pPr>
            <a:endParaRPr lang="de-DE" sz="2000" dirty="0"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r>
              <a:rPr lang="de-DE" sz="2000" dirty="0">
                <a:latin typeface="Arial"/>
                <a:cs typeface="Arial"/>
                <a:hlinkClick r:id="rId2"/>
              </a:rPr>
              <a:t>www.ptb.de</a:t>
            </a:r>
            <a:endParaRPr lang="de-DE" sz="2000" dirty="0"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endParaRPr lang="de-DE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74981A7-8C7C-490A-80CD-BDA41189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Virialkoeffizienten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8444AD-4B99-4DCC-9570-E898739542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FB3C06F-DCBE-4CBF-83F7-D4394AF58EF7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5BE69-74CE-467E-BC00-26FE1EB9F8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AB016F-7314-42DE-80E4-C3D672C4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14" y="996468"/>
            <a:ext cx="7159718" cy="471647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B47FF8-A9A8-4EDB-BFC6-691A9F7EDFDD}"/>
              </a:ext>
            </a:extLst>
          </p:cNvPr>
          <p:cNvSpPr txBox="1"/>
          <p:nvPr/>
        </p:nvSpPr>
        <p:spPr>
          <a:xfrm>
            <a:off x="816806" y="6093296"/>
            <a:ext cx="880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Karl </a:t>
            </a:r>
            <a:r>
              <a:rPr lang="de-DE" sz="1200" dirty="0" err="1"/>
              <a:t>Jousten</a:t>
            </a:r>
            <a:r>
              <a:rPr lang="de-DE" sz="1200" dirty="0"/>
              <a:t>, </a:t>
            </a:r>
            <a:r>
              <a:rPr lang="de-DE" sz="1200" i="1" dirty="0"/>
              <a:t>et al. </a:t>
            </a:r>
            <a:r>
              <a:rPr lang="en-US" sz="1200" i="1" dirty="0"/>
              <a:t>Perspectives for a new realization of the pascal by </a:t>
            </a:r>
            <a:r>
              <a:rPr lang="de-DE" sz="1200" i="1" dirty="0" err="1"/>
              <a:t>optical</a:t>
            </a:r>
            <a:r>
              <a:rPr lang="de-DE" sz="1200" i="1" dirty="0"/>
              <a:t> </a:t>
            </a:r>
            <a:r>
              <a:rPr lang="de-DE" sz="1200" i="1" dirty="0" err="1"/>
              <a:t>methods</a:t>
            </a:r>
            <a:r>
              <a:rPr lang="de-DE" sz="1200" i="1" dirty="0"/>
              <a:t>.</a:t>
            </a:r>
            <a:r>
              <a:rPr lang="de-DE" sz="1200" dirty="0"/>
              <a:t> </a:t>
            </a:r>
            <a:r>
              <a:rPr lang="de-DE" sz="1200" dirty="0" err="1"/>
              <a:t>Metrologia</a:t>
            </a:r>
            <a:r>
              <a:rPr lang="de-DE" sz="1200" dirty="0"/>
              <a:t> </a:t>
            </a:r>
            <a:r>
              <a:rPr lang="de-DE" sz="1200" b="1" dirty="0"/>
              <a:t>54 </a:t>
            </a:r>
            <a:r>
              <a:rPr lang="de-DE" sz="1200" dirty="0"/>
              <a:t>S146 (2017)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2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58CA44D-A17B-4C31-BDA4-A8F70F1717C7}"/>
              </a:ext>
            </a:extLst>
          </p:cNvPr>
          <p:cNvGrpSpPr/>
          <p:nvPr/>
        </p:nvGrpSpPr>
        <p:grpSpPr>
          <a:xfrm>
            <a:off x="6619810" y="1306570"/>
            <a:ext cx="2431955" cy="4678515"/>
            <a:chOff x="6619810" y="1306570"/>
            <a:chExt cx="2431955" cy="4678515"/>
          </a:xfrm>
        </p:grpSpPr>
        <p:sp>
          <p:nvSpPr>
            <p:cNvPr id="7" name="Rechteck 55">
              <a:extLst>
                <a:ext uri="{FF2B5EF4-FFF2-40B4-BE49-F238E27FC236}">
                  <a16:creationId xmlns:a16="http://schemas.microsoft.com/office/drawing/2014/main" id="{52E8D6FB-8CC3-4297-BF2C-1CC2086C2C7D}"/>
                </a:ext>
              </a:extLst>
            </p:cNvPr>
            <p:cNvSpPr/>
            <p:nvPr/>
          </p:nvSpPr>
          <p:spPr>
            <a:xfrm>
              <a:off x="6619810" y="1306570"/>
              <a:ext cx="2279598" cy="46785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9" name="Grafik 58">
              <a:extLst>
                <a:ext uri="{FF2B5EF4-FFF2-40B4-BE49-F238E27FC236}">
                  <a16:creationId xmlns:a16="http://schemas.microsoft.com/office/drawing/2014/main" id="{50572520-1C7A-4AA4-AC72-8790D3AAD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627" y="2204864"/>
              <a:ext cx="2425138" cy="689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FE0349DE-B686-4DE6-8FE1-5132D6603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79347"/>
            <a:stretch>
              <a:fillRect/>
            </a:stretch>
          </p:blipFill>
          <p:spPr bwMode="auto">
            <a:xfrm>
              <a:off x="8002691" y="4657967"/>
              <a:ext cx="598098" cy="619212"/>
            </a:xfrm>
            <a:prstGeom prst="rect">
              <a:avLst/>
            </a:prstGeom>
            <a:noFill/>
          </p:spPr>
        </p:pic>
        <p:pic>
          <p:nvPicPr>
            <p:cNvPr id="12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BFA3E63D-322F-47E6-B79A-73DA62244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44756" r="40325"/>
            <a:stretch>
              <a:fillRect/>
            </a:stretch>
          </p:blipFill>
          <p:spPr bwMode="auto">
            <a:xfrm>
              <a:off x="7467505" y="4657967"/>
              <a:ext cx="432048" cy="619212"/>
            </a:xfrm>
            <a:prstGeom prst="rect">
              <a:avLst/>
            </a:prstGeom>
            <a:noFill/>
          </p:spPr>
        </p:pic>
        <p:sp>
          <p:nvSpPr>
            <p:cNvPr id="15" name="Textfeld 16">
              <a:extLst>
                <a:ext uri="{FF2B5EF4-FFF2-40B4-BE49-F238E27FC236}">
                  <a16:creationId xmlns:a16="http://schemas.microsoft.com/office/drawing/2014/main" id="{70B9050B-674B-4527-9342-4A7AB7DBA15C}"/>
                </a:ext>
              </a:extLst>
            </p:cNvPr>
            <p:cNvSpPr txBox="1"/>
            <p:nvPr/>
          </p:nvSpPr>
          <p:spPr>
            <a:xfrm>
              <a:off x="6977593" y="530603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K</a:t>
              </a:r>
            </a:p>
          </p:txBody>
        </p:sp>
        <p:sp>
          <p:nvSpPr>
            <p:cNvPr id="16" name="Textfeld 17">
              <a:extLst>
                <a:ext uri="{FF2B5EF4-FFF2-40B4-BE49-F238E27FC236}">
                  <a16:creationId xmlns:a16="http://schemas.microsoft.com/office/drawing/2014/main" id="{AE465E97-C83E-46DD-A3B2-B7DF5BACA60F}"/>
                </a:ext>
              </a:extLst>
            </p:cNvPr>
            <p:cNvSpPr txBox="1"/>
            <p:nvPr/>
          </p:nvSpPr>
          <p:spPr>
            <a:xfrm>
              <a:off x="8156691" y="53060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2" name="Rechteck 71">
              <a:extLst>
                <a:ext uri="{FF2B5EF4-FFF2-40B4-BE49-F238E27FC236}">
                  <a16:creationId xmlns:a16="http://schemas.microsoft.com/office/drawing/2014/main" id="{07330FC8-76BF-4356-BA03-2765FF79462B}"/>
                </a:ext>
              </a:extLst>
            </p:cNvPr>
            <p:cNvSpPr/>
            <p:nvPr/>
          </p:nvSpPr>
          <p:spPr>
            <a:xfrm>
              <a:off x="6922571" y="4657967"/>
              <a:ext cx="432048" cy="619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23" name="Textfeld 24">
              <a:extLst>
                <a:ext uri="{FF2B5EF4-FFF2-40B4-BE49-F238E27FC236}">
                  <a16:creationId xmlns:a16="http://schemas.microsoft.com/office/drawing/2014/main" id="{C45F1803-06E4-4F20-8663-D8FCCB2F6779}"/>
                </a:ext>
              </a:extLst>
            </p:cNvPr>
            <p:cNvSpPr txBox="1"/>
            <p:nvPr/>
          </p:nvSpPr>
          <p:spPr>
            <a:xfrm>
              <a:off x="7483190" y="530603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m</a:t>
              </a:r>
            </a:p>
          </p:txBody>
        </p:sp>
        <p:pic>
          <p:nvPicPr>
            <p:cNvPr id="24" name="Picture 4" descr="C:\Users\rubin01\Desktop\20150825 Vortrag zum Doktorandenseminar am 3_9_2015\Input\thermometer.png">
              <a:extLst>
                <a:ext uri="{FF2B5EF4-FFF2-40B4-BE49-F238E27FC236}">
                  <a16:creationId xmlns:a16="http://schemas.microsoft.com/office/drawing/2014/main" id="{8AD41CB2-A9AF-453C-B9A0-79E2BAFD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57593" y="4693791"/>
              <a:ext cx="145390" cy="560528"/>
            </a:xfrm>
            <a:prstGeom prst="rect">
              <a:avLst/>
            </a:prstGeom>
            <a:noFill/>
          </p:spPr>
        </p:pic>
        <p:sp>
          <p:nvSpPr>
            <p:cNvPr id="32" name="Textfeld 21">
              <a:extLst>
                <a:ext uri="{FF2B5EF4-FFF2-40B4-BE49-F238E27FC236}">
                  <a16:creationId xmlns:a16="http://schemas.microsoft.com/office/drawing/2014/main" id="{F2A58131-DBD9-49DA-899C-EB3C2660E5E4}"/>
                </a:ext>
              </a:extLst>
            </p:cNvPr>
            <p:cNvSpPr txBox="1"/>
            <p:nvPr/>
          </p:nvSpPr>
          <p:spPr>
            <a:xfrm>
              <a:off x="7062144" y="1320596"/>
              <a:ext cx="1394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Usefull</a:t>
              </a:r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in </a:t>
              </a:r>
              <a:r>
                <a:rPr lang="de-DE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vacuum</a:t>
              </a:r>
              <a:endPara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Quantum Pascal Project</a:t>
            </a:r>
          </a:p>
        </p:txBody>
      </p:sp>
      <p:sp>
        <p:nvSpPr>
          <p:cNvPr id="20" name="Textfeld 21">
            <a:extLst>
              <a:ext uri="{FF2B5EF4-FFF2-40B4-BE49-F238E27FC236}">
                <a16:creationId xmlns:a16="http://schemas.microsoft.com/office/drawing/2014/main" id="{B8BDAE66-5D3B-4222-8EF4-CC9C542551D5}"/>
              </a:ext>
            </a:extLst>
          </p:cNvPr>
          <p:cNvSpPr txBox="1"/>
          <p:nvPr/>
        </p:nvSpPr>
        <p:spPr>
          <a:xfrm>
            <a:off x="6538445" y="3645024"/>
            <a:ext cx="2429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Methods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based</a:t>
            </a:r>
            <a:r>
              <a:rPr lang="de-DE" dirty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density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measurements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30882AFD-F8F6-4D10-A1D3-B644E1CC809E}"/>
              </a:ext>
            </a:extLst>
          </p:cNvPr>
          <p:cNvGrpSpPr/>
          <p:nvPr/>
        </p:nvGrpSpPr>
        <p:grpSpPr>
          <a:xfrm>
            <a:off x="166908" y="1306570"/>
            <a:ext cx="2279597" cy="4678515"/>
            <a:chOff x="166908" y="1306570"/>
            <a:chExt cx="2279597" cy="4678515"/>
          </a:xfrm>
        </p:grpSpPr>
        <p:sp>
          <p:nvSpPr>
            <p:cNvPr id="46" name="Rechteck 80">
              <a:extLst>
                <a:ext uri="{FF2B5EF4-FFF2-40B4-BE49-F238E27FC236}">
                  <a16:creationId xmlns:a16="http://schemas.microsoft.com/office/drawing/2014/main" id="{4528EF60-C966-4B69-9B00-9863AD7B0017}"/>
                </a:ext>
              </a:extLst>
            </p:cNvPr>
            <p:cNvSpPr/>
            <p:nvPr/>
          </p:nvSpPr>
          <p:spPr>
            <a:xfrm>
              <a:off x="166908" y="1306570"/>
              <a:ext cx="2279597" cy="46785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8" name="Grafik 57">
              <a:extLst>
                <a:ext uri="{FF2B5EF4-FFF2-40B4-BE49-F238E27FC236}">
                  <a16:creationId xmlns:a16="http://schemas.microsoft.com/office/drawing/2014/main" id="{DD40ED25-2FA5-4A0D-8A7A-42237D396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98" y="1844824"/>
              <a:ext cx="1991402" cy="137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31D11604-8633-42D1-8940-EB8227CC3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r="78180"/>
            <a:stretch>
              <a:fillRect/>
            </a:stretch>
          </p:blipFill>
          <p:spPr bwMode="auto">
            <a:xfrm>
              <a:off x="372695" y="4643844"/>
              <a:ext cx="631899" cy="619212"/>
            </a:xfrm>
            <a:prstGeom prst="rect">
              <a:avLst/>
            </a:prstGeom>
            <a:noFill/>
          </p:spPr>
        </p:pic>
        <p:pic>
          <p:nvPicPr>
            <p:cNvPr id="13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C40E4C5E-378B-4588-96F9-F5544CE3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79347"/>
            <a:stretch>
              <a:fillRect/>
            </a:stretch>
          </p:blipFill>
          <p:spPr bwMode="auto">
            <a:xfrm>
              <a:off x="1612206" y="4643844"/>
              <a:ext cx="598098" cy="619212"/>
            </a:xfrm>
            <a:prstGeom prst="rect">
              <a:avLst/>
            </a:prstGeom>
            <a:noFill/>
          </p:spPr>
        </p:pic>
        <p:pic>
          <p:nvPicPr>
            <p:cNvPr id="14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E3F13E0F-3687-4EE5-BF66-91A1534B2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44756" r="40325"/>
            <a:stretch>
              <a:fillRect/>
            </a:stretch>
          </p:blipFill>
          <p:spPr bwMode="auto">
            <a:xfrm>
              <a:off x="1092775" y="4643844"/>
              <a:ext cx="432048" cy="619212"/>
            </a:xfrm>
            <a:prstGeom prst="rect">
              <a:avLst/>
            </a:prstGeom>
            <a:noFill/>
          </p:spPr>
        </p:pic>
        <p:sp>
          <p:nvSpPr>
            <p:cNvPr id="17" name="Textfeld 18">
              <a:extLst>
                <a:ext uri="{FF2B5EF4-FFF2-40B4-BE49-F238E27FC236}">
                  <a16:creationId xmlns:a16="http://schemas.microsoft.com/office/drawing/2014/main" id="{09859B36-63E0-460D-BAC7-7E73724AAE8F}"/>
                </a:ext>
              </a:extLst>
            </p:cNvPr>
            <p:cNvSpPr txBox="1"/>
            <p:nvPr/>
          </p:nvSpPr>
          <p:spPr>
            <a:xfrm>
              <a:off x="482803" y="529191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kg</a:t>
              </a:r>
            </a:p>
          </p:txBody>
        </p:sp>
        <p:sp>
          <p:nvSpPr>
            <p:cNvPr id="18" name="Textfeld 19">
              <a:extLst>
                <a:ext uri="{FF2B5EF4-FFF2-40B4-BE49-F238E27FC236}">
                  <a16:creationId xmlns:a16="http://schemas.microsoft.com/office/drawing/2014/main" id="{C58A4D64-87D7-425E-B10C-90DED1B598F7}"/>
                </a:ext>
              </a:extLst>
            </p:cNvPr>
            <p:cNvSpPr txBox="1"/>
            <p:nvPr/>
          </p:nvSpPr>
          <p:spPr>
            <a:xfrm>
              <a:off x="1092775" y="529191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m</a:t>
              </a:r>
            </a:p>
          </p:txBody>
        </p:sp>
        <p:sp>
          <p:nvSpPr>
            <p:cNvPr id="19" name="Textfeld 20">
              <a:extLst>
                <a:ext uri="{FF2B5EF4-FFF2-40B4-BE49-F238E27FC236}">
                  <a16:creationId xmlns:a16="http://schemas.microsoft.com/office/drawing/2014/main" id="{3ECA3D20-00ED-487E-883B-B231AA084726}"/>
                </a:ext>
              </a:extLst>
            </p:cNvPr>
            <p:cNvSpPr txBox="1"/>
            <p:nvPr/>
          </p:nvSpPr>
          <p:spPr>
            <a:xfrm>
              <a:off x="1740847" y="52919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1" name="Textfeld 22">
              <a:extLst>
                <a:ext uri="{FF2B5EF4-FFF2-40B4-BE49-F238E27FC236}">
                  <a16:creationId xmlns:a16="http://schemas.microsoft.com/office/drawing/2014/main" id="{74E042DC-AF10-4121-8510-C9214E97C2BE}"/>
                </a:ext>
              </a:extLst>
            </p:cNvPr>
            <p:cNvSpPr txBox="1"/>
            <p:nvPr/>
          </p:nvSpPr>
          <p:spPr>
            <a:xfrm>
              <a:off x="406233" y="3645024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dirty="0">
                  <a:latin typeface="Arial" pitchFamily="34" charset="0"/>
                  <a:cs typeface="Arial" pitchFamily="34" charset="0"/>
                </a:rPr>
                <a:t>Status Quo:</a:t>
              </a:r>
            </a:p>
            <a:p>
              <a:pPr algn="ctr"/>
              <a:r>
                <a:rPr lang="de-DE" dirty="0">
                  <a:latin typeface="Arial" pitchFamily="34" charset="0"/>
                  <a:cs typeface="Arial" pitchFamily="34" charset="0"/>
                </a:rPr>
                <a:t>Force per </a:t>
              </a:r>
              <a:r>
                <a:rPr lang="de-DE" dirty="0" err="1">
                  <a:latin typeface="Arial" pitchFamily="34" charset="0"/>
                  <a:cs typeface="Arial" pitchFamily="34" charset="0"/>
                </a:rPr>
                <a:t>area</a:t>
              </a:r>
              <a:endParaRPr lang="de-DE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D0D2C5B-9972-412B-B89D-D31344800359}"/>
              </a:ext>
            </a:extLst>
          </p:cNvPr>
          <p:cNvGrpSpPr/>
          <p:nvPr/>
        </p:nvGrpSpPr>
        <p:grpSpPr>
          <a:xfrm>
            <a:off x="2603246" y="4905314"/>
            <a:ext cx="3840931" cy="1079771"/>
            <a:chOff x="2603246" y="4905314"/>
            <a:chExt cx="3840931" cy="1079771"/>
          </a:xfrm>
        </p:grpSpPr>
        <p:cxnSp>
          <p:nvCxnSpPr>
            <p:cNvPr id="5" name="Gerader Verbinder 34">
              <a:extLst>
                <a:ext uri="{FF2B5EF4-FFF2-40B4-BE49-F238E27FC236}">
                  <a16:creationId xmlns:a16="http://schemas.microsoft.com/office/drawing/2014/main" id="{1D500400-C20B-45AC-A4F4-A1C4FABF7232}"/>
                </a:ext>
              </a:extLst>
            </p:cNvPr>
            <p:cNvCxnSpPr>
              <a:cxnSpLocks/>
            </p:cNvCxnSpPr>
            <p:nvPr/>
          </p:nvCxnSpPr>
          <p:spPr>
            <a:xfrm>
              <a:off x="3950612" y="5445224"/>
              <a:ext cx="2493565" cy="0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echteck 78">
              <a:extLst>
                <a:ext uri="{FF2B5EF4-FFF2-40B4-BE49-F238E27FC236}">
                  <a16:creationId xmlns:a16="http://schemas.microsoft.com/office/drawing/2014/main" id="{7A7D6101-BCEC-4928-99CD-DDEE053E5872}"/>
                </a:ext>
              </a:extLst>
            </p:cNvPr>
            <p:cNvSpPr/>
            <p:nvPr/>
          </p:nvSpPr>
          <p:spPr>
            <a:xfrm>
              <a:off x="4230924" y="5140895"/>
              <a:ext cx="16353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</a:t>
              </a:r>
              <a:r>
                <a:rPr lang="de-DE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theory</a:t>
              </a:r>
              <a:endPara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de-DE" sz="1600" baseline="-2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−1) &lt; 10</a:t>
              </a:r>
              <a:r>
                <a:rPr lang="de-DE" sz="1600" baseline="30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−6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91FE4A-C3F7-4940-A787-94F46364A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3246" y="4905314"/>
              <a:ext cx="1128254" cy="1079771"/>
              <a:chOff x="203" y="160"/>
              <a:chExt cx="1777" cy="1630"/>
            </a:xfrm>
          </p:grpSpPr>
          <p:pic>
            <p:nvPicPr>
              <p:cNvPr id="29" name="Picture 21" descr="Helium">
                <a:extLst>
                  <a:ext uri="{FF2B5EF4-FFF2-40B4-BE49-F238E27FC236}">
                    <a16:creationId xmlns:a16="http://schemas.microsoft.com/office/drawing/2014/main" id="{18FADDC3-6CF8-4A50-92FE-76C12F3DB6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79" y="160"/>
                <a:ext cx="1701" cy="16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 Box 24">
                <a:extLst>
                  <a:ext uri="{FF2B5EF4-FFF2-40B4-BE49-F238E27FC236}">
                    <a16:creationId xmlns:a16="http://schemas.microsoft.com/office/drawing/2014/main" id="{050E4BB5-8D34-496F-A202-B32C2CA3AD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" y="177"/>
                <a:ext cx="920" cy="3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Helium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BBAF678-D78A-4C0E-8B4B-8BECE7EFF19D}"/>
              </a:ext>
            </a:extLst>
          </p:cNvPr>
          <p:cNvGrpSpPr/>
          <p:nvPr/>
        </p:nvGrpSpPr>
        <p:grpSpPr>
          <a:xfrm>
            <a:off x="2651500" y="1306570"/>
            <a:ext cx="3792677" cy="1080000"/>
            <a:chOff x="2651500" y="1306570"/>
            <a:chExt cx="3792677" cy="1080000"/>
          </a:xfrm>
        </p:grpSpPr>
        <p:cxnSp>
          <p:nvCxnSpPr>
            <p:cNvPr id="26" name="Gerader Verbinder 79">
              <a:extLst>
                <a:ext uri="{FF2B5EF4-FFF2-40B4-BE49-F238E27FC236}">
                  <a16:creationId xmlns:a16="http://schemas.microsoft.com/office/drawing/2014/main" id="{D8DB17BE-3CC5-4500-9123-8CFD1170DBCF}"/>
                </a:ext>
              </a:extLst>
            </p:cNvPr>
            <p:cNvCxnSpPr>
              <a:cxnSpLocks/>
            </p:cNvCxnSpPr>
            <p:nvPr/>
          </p:nvCxnSpPr>
          <p:spPr>
            <a:xfrm>
              <a:off x="3944160" y="1835639"/>
              <a:ext cx="2500017" cy="9185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3">
                  <a:extLst>
                    <a:ext uri="{FF2B5EF4-FFF2-40B4-BE49-F238E27FC236}">
                      <a16:creationId xmlns:a16="http://schemas.microsoft.com/office/drawing/2014/main" id="{94D5D230-CC46-4B42-BA76-E45D2D377E92}"/>
                    </a:ext>
                  </a:extLst>
                </p:cNvPr>
                <p:cNvSpPr/>
                <p:nvPr/>
              </p:nvSpPr>
              <p:spPr>
                <a:xfrm>
                  <a:off x="3900968" y="1675868"/>
                  <a:ext cx="231326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de-DE" sz="1600" dirty="0" err="1">
                      <a:solidFill>
                        <a:srgbClr val="000000"/>
                      </a:solidFill>
                      <a:cs typeface="Arial" panose="020B0604020202020204" pitchFamily="34" charset="0"/>
                    </a:rPr>
                    <a:t>Frequency</a:t>
                  </a:r>
                  <a:r>
                    <a:rPr lang="de-DE" sz="1600" dirty="0">
                      <a:solidFill>
                        <a:srgbClr val="000000"/>
                      </a:solidFill>
                      <a:cs typeface="Arial" panose="020B0604020202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ν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sSup>
                        <m:sSupPr>
                          <m:ctrlP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−17</m:t>
                          </m:r>
                        </m:sup>
                      </m:sSup>
                    </m:oMath>
                  </a14:m>
                  <a:endParaRPr lang="de-D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Rechteck 33">
                  <a:extLst>
                    <a:ext uri="{FF2B5EF4-FFF2-40B4-BE49-F238E27FC236}">
                      <a16:creationId xmlns:a16="http://schemas.microsoft.com/office/drawing/2014/main" id="{94D5D230-CC46-4B42-BA76-E45D2D377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968" y="1675868"/>
                  <a:ext cx="2313262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55" t="-5455" b="-2363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5AFDAB7-9116-44E1-B665-F4A7352D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1500" y="1306570"/>
              <a:ext cx="1080000" cy="1080000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D2D6569-E152-4644-8EC9-C2356DE511E2}"/>
              </a:ext>
            </a:extLst>
          </p:cNvPr>
          <p:cNvGrpSpPr/>
          <p:nvPr/>
        </p:nvGrpSpPr>
        <p:grpSpPr>
          <a:xfrm>
            <a:off x="2621158" y="3076376"/>
            <a:ext cx="3823019" cy="1137296"/>
            <a:chOff x="2621158" y="3076376"/>
            <a:chExt cx="3823019" cy="1137296"/>
          </a:xfrm>
        </p:grpSpPr>
        <p:cxnSp>
          <p:nvCxnSpPr>
            <p:cNvPr id="33" name="Gerader Verbinder 79">
              <a:extLst>
                <a:ext uri="{FF2B5EF4-FFF2-40B4-BE49-F238E27FC236}">
                  <a16:creationId xmlns:a16="http://schemas.microsoft.com/office/drawing/2014/main" id="{CEFDA6FF-D3B9-407A-9D5A-AE295D683453}"/>
                </a:ext>
              </a:extLst>
            </p:cNvPr>
            <p:cNvCxnSpPr>
              <a:cxnSpLocks/>
            </p:cNvCxnSpPr>
            <p:nvPr/>
          </p:nvCxnSpPr>
          <p:spPr>
            <a:xfrm>
              <a:off x="3944160" y="3645005"/>
              <a:ext cx="2500017" cy="19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C0DB39C0-9425-4BFF-87CA-E12559D7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158" y="3076376"/>
              <a:ext cx="1137296" cy="1137296"/>
            </a:xfrm>
            <a:prstGeom prst="rect">
              <a:avLst/>
            </a:prstGeom>
          </p:spPr>
        </p:pic>
        <p:sp>
          <p:nvSpPr>
            <p:cNvPr id="50" name="Rechteck 33">
              <a:extLst>
                <a:ext uri="{FF2B5EF4-FFF2-40B4-BE49-F238E27FC236}">
                  <a16:creationId xmlns:a16="http://schemas.microsoft.com/office/drawing/2014/main" id="{36175B8F-DB4A-41DB-9FB3-30DCE58A837F}"/>
                </a:ext>
              </a:extLst>
            </p:cNvPr>
            <p:cNvSpPr/>
            <p:nvPr/>
          </p:nvSpPr>
          <p:spPr>
            <a:xfrm>
              <a:off x="4216030" y="3473480"/>
              <a:ext cx="17219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SI: 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= 0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41" name="Datumsplatzhalter 2">
            <a:extLst>
              <a:ext uri="{FF2B5EF4-FFF2-40B4-BE49-F238E27FC236}">
                <a16:creationId xmlns:a16="http://schemas.microsoft.com/office/drawing/2014/main" id="{B1886078-F67C-48CD-9942-883D7222B38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E07EF10B-75A2-4A9E-8F4D-1A7F3D24CC5A}" type="datetime1">
              <a:rPr lang="de-DE" smtClean="0"/>
              <a:t>13.02.2022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83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51898" y="208696"/>
            <a:ext cx="8712000" cy="777600"/>
          </a:xfrm>
        </p:spPr>
        <p:txBody>
          <a:bodyPr/>
          <a:lstStyle/>
          <a:p>
            <a:r>
              <a:rPr lang="de-DE" dirty="0"/>
              <a:t>Quantum Pascal Project: Goals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3B4EECA-07FC-43E7-878B-AEB0A03C051C}"/>
              </a:ext>
            </a:extLst>
          </p:cNvPr>
          <p:cNvSpPr/>
          <p:nvPr/>
        </p:nvSpPr>
        <p:spPr>
          <a:xfrm>
            <a:off x="848311" y="5571767"/>
            <a:ext cx="8559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Design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optical</a:t>
            </a:r>
            <a:r>
              <a:rPr lang="de-DE" sz="2400" dirty="0"/>
              <a:t> </a:t>
            </a:r>
            <a:r>
              <a:rPr lang="de-DE" sz="2400" dirty="0" err="1"/>
              <a:t>pressure</a:t>
            </a:r>
            <a:r>
              <a:rPr lang="de-DE" sz="2400" dirty="0"/>
              <a:t> </a:t>
            </a:r>
            <a:r>
              <a:rPr lang="de-DE" sz="2400" dirty="0" err="1"/>
              <a:t>standards</a:t>
            </a:r>
            <a:r>
              <a:rPr lang="de-DE" sz="2400" dirty="0"/>
              <a:t>.</a:t>
            </a:r>
          </a:p>
          <a:p>
            <a:endParaRPr lang="de-DE" sz="2400" dirty="0"/>
          </a:p>
        </p:txBody>
      </p:sp>
      <p:grpSp>
        <p:nvGrpSpPr>
          <p:cNvPr id="62" name="Group 93">
            <a:extLst>
              <a:ext uri="{FF2B5EF4-FFF2-40B4-BE49-F238E27FC236}">
                <a16:creationId xmlns:a16="http://schemas.microsoft.com/office/drawing/2014/main" id="{2BEDE363-4B26-4EE6-A37B-C2214C974B09}"/>
              </a:ext>
            </a:extLst>
          </p:cNvPr>
          <p:cNvGrpSpPr/>
          <p:nvPr/>
        </p:nvGrpSpPr>
        <p:grpSpPr>
          <a:xfrm>
            <a:off x="154684" y="1045314"/>
            <a:ext cx="8567599" cy="4301617"/>
            <a:chOff x="73541" y="569367"/>
            <a:chExt cx="9070459" cy="4644715"/>
          </a:xfrm>
        </p:grpSpPr>
        <p:pic>
          <p:nvPicPr>
            <p:cNvPr id="63" name="Picture 2" descr="O:\Vakuum\Projekte\Optische Druckmessung\20161007 Unsicherheiten\se2_unsicherheiten_k2.png">
              <a:extLst>
                <a:ext uri="{FF2B5EF4-FFF2-40B4-BE49-F238E27FC236}">
                  <a16:creationId xmlns:a16="http://schemas.microsoft.com/office/drawing/2014/main" id="{0CB887A4-0BEB-47BB-93B5-4A1C199602F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94443" y="2270671"/>
              <a:ext cx="2844000" cy="583200"/>
            </a:xfrm>
            <a:prstGeom prst="rect">
              <a:avLst/>
            </a:prstGeom>
            <a:noFill/>
          </p:spPr>
        </p:pic>
        <p:pic>
          <p:nvPicPr>
            <p:cNvPr id="64" name="Picture 3" descr="C:\Users\rubin01\Desktop\20150825 Vortrag zum Doktorandenseminar am 3_9_2015\loglog.png">
              <a:extLst>
                <a:ext uri="{FF2B5EF4-FFF2-40B4-BE49-F238E27FC236}">
                  <a16:creationId xmlns:a16="http://schemas.microsoft.com/office/drawing/2014/main" id="{51C93F7C-0DEA-4858-B81A-F385E2291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4947" r="1181" b="12094"/>
            <a:stretch>
              <a:fillRect/>
            </a:stretch>
          </p:blipFill>
          <p:spPr bwMode="auto">
            <a:xfrm>
              <a:off x="354658" y="1340767"/>
              <a:ext cx="8789342" cy="3600401"/>
            </a:xfrm>
            <a:prstGeom prst="rect">
              <a:avLst/>
            </a:prstGeom>
            <a:noFill/>
          </p:spPr>
        </p:pic>
        <p:sp>
          <p:nvSpPr>
            <p:cNvPr id="65" name="Pfeil nach rechts 5">
              <a:extLst>
                <a:ext uri="{FF2B5EF4-FFF2-40B4-BE49-F238E27FC236}">
                  <a16:creationId xmlns:a16="http://schemas.microsoft.com/office/drawing/2014/main" id="{01073988-0504-454A-AC8F-22CD26E6AEC3}"/>
                </a:ext>
              </a:extLst>
            </p:cNvPr>
            <p:cNvSpPr/>
            <p:nvPr/>
          </p:nvSpPr>
          <p:spPr>
            <a:xfrm flipH="1">
              <a:off x="789484" y="836712"/>
              <a:ext cx="6912768" cy="64807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7.54 – Vacuum </a:t>
              </a:r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Metrology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Pfeil nach rechts 6">
              <a:extLst>
                <a:ext uri="{FF2B5EF4-FFF2-40B4-BE49-F238E27FC236}">
                  <a16:creationId xmlns:a16="http://schemas.microsoft.com/office/drawing/2014/main" id="{A82FE31A-2D2E-4F8D-AD44-37E48FD59DAA}"/>
                </a:ext>
              </a:extLst>
            </p:cNvPr>
            <p:cNvSpPr/>
            <p:nvPr/>
          </p:nvSpPr>
          <p:spPr>
            <a:xfrm>
              <a:off x="7740352" y="836712"/>
              <a:ext cx="1403648" cy="648072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3.33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88214D4C-C7AC-4E27-9590-6DFFCADAA07C}"/>
                </a:ext>
              </a:extLst>
            </p:cNvPr>
            <p:cNvSpPr txBox="1"/>
            <p:nvPr/>
          </p:nvSpPr>
          <p:spPr>
            <a:xfrm>
              <a:off x="5778500" y="1927865"/>
              <a:ext cx="1847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64B5498-D65A-4FD9-AE1A-3D1AAAE56104}"/>
                </a:ext>
              </a:extLst>
            </p:cNvPr>
            <p:cNvSpPr txBox="1"/>
            <p:nvPr/>
          </p:nvSpPr>
          <p:spPr>
            <a:xfrm>
              <a:off x="2483768" y="1789365"/>
              <a:ext cx="1847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9" name="Freihandform 15">
              <a:extLst>
                <a:ext uri="{FF2B5EF4-FFF2-40B4-BE49-F238E27FC236}">
                  <a16:creationId xmlns:a16="http://schemas.microsoft.com/office/drawing/2014/main" id="{699263A1-CE4A-4450-A576-05757E00750D}"/>
                </a:ext>
              </a:extLst>
            </p:cNvPr>
            <p:cNvSpPr/>
            <p:nvPr/>
          </p:nvSpPr>
          <p:spPr>
            <a:xfrm>
              <a:off x="7162800" y="2920752"/>
              <a:ext cx="1684020" cy="1043940"/>
            </a:xfrm>
            <a:custGeom>
              <a:avLst/>
              <a:gdLst>
                <a:gd name="connsiteX0" fmla="*/ 3162300 w 3162300"/>
                <a:gd name="connsiteY0" fmla="*/ 1828800 h 1828800"/>
                <a:gd name="connsiteX1" fmla="*/ 2689860 w 3162300"/>
                <a:gd name="connsiteY1" fmla="*/ 1775460 h 1828800"/>
                <a:gd name="connsiteX2" fmla="*/ 2270760 w 3162300"/>
                <a:gd name="connsiteY2" fmla="*/ 1684020 h 1828800"/>
                <a:gd name="connsiteX3" fmla="*/ 1813560 w 3162300"/>
                <a:gd name="connsiteY3" fmla="*/ 1478280 h 1828800"/>
                <a:gd name="connsiteX4" fmla="*/ 1485900 w 3162300"/>
                <a:gd name="connsiteY4" fmla="*/ 1280160 h 1828800"/>
                <a:gd name="connsiteX5" fmla="*/ 1066800 w 3162300"/>
                <a:gd name="connsiteY5" fmla="*/ 952500 h 1828800"/>
                <a:gd name="connsiteX6" fmla="*/ 0 w 3162300"/>
                <a:gd name="connsiteY6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2300" h="1828800">
                  <a:moveTo>
                    <a:pt x="3162300" y="1828800"/>
                  </a:moveTo>
                  <a:cubicBezTo>
                    <a:pt x="3000375" y="1814195"/>
                    <a:pt x="2838450" y="1799590"/>
                    <a:pt x="2689860" y="1775460"/>
                  </a:cubicBezTo>
                  <a:cubicBezTo>
                    <a:pt x="2541270" y="1751330"/>
                    <a:pt x="2416810" y="1733550"/>
                    <a:pt x="2270760" y="1684020"/>
                  </a:cubicBezTo>
                  <a:cubicBezTo>
                    <a:pt x="2124710" y="1634490"/>
                    <a:pt x="1944370" y="1545590"/>
                    <a:pt x="1813560" y="1478280"/>
                  </a:cubicBezTo>
                  <a:cubicBezTo>
                    <a:pt x="1682750" y="1410970"/>
                    <a:pt x="1610360" y="1367790"/>
                    <a:pt x="1485900" y="1280160"/>
                  </a:cubicBezTo>
                  <a:cubicBezTo>
                    <a:pt x="1361440" y="1192530"/>
                    <a:pt x="1314450" y="1165860"/>
                    <a:pt x="1066800" y="952500"/>
                  </a:cubicBezTo>
                  <a:cubicBezTo>
                    <a:pt x="819150" y="73914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ihandform 16">
              <a:extLst>
                <a:ext uri="{FF2B5EF4-FFF2-40B4-BE49-F238E27FC236}">
                  <a16:creationId xmlns:a16="http://schemas.microsoft.com/office/drawing/2014/main" id="{089DE7A2-108B-44A5-8C0F-3DCBD42155D3}"/>
                </a:ext>
              </a:extLst>
            </p:cNvPr>
            <p:cNvSpPr/>
            <p:nvPr/>
          </p:nvSpPr>
          <p:spPr>
            <a:xfrm>
              <a:off x="6827520" y="2768352"/>
              <a:ext cx="1449706" cy="753617"/>
            </a:xfrm>
            <a:custGeom>
              <a:avLst/>
              <a:gdLst>
                <a:gd name="connsiteX0" fmla="*/ 2636520 w 2636520"/>
                <a:gd name="connsiteY0" fmla="*/ 1493520 h 1493520"/>
                <a:gd name="connsiteX1" fmla="*/ 2286000 w 2636520"/>
                <a:gd name="connsiteY1" fmla="*/ 1485900 h 1493520"/>
                <a:gd name="connsiteX2" fmla="*/ 1912620 w 2636520"/>
                <a:gd name="connsiteY2" fmla="*/ 1455420 h 1493520"/>
                <a:gd name="connsiteX3" fmla="*/ 1577340 w 2636520"/>
                <a:gd name="connsiteY3" fmla="*/ 1356360 h 1493520"/>
                <a:gd name="connsiteX4" fmla="*/ 1310640 w 2636520"/>
                <a:gd name="connsiteY4" fmla="*/ 1181100 h 1493520"/>
                <a:gd name="connsiteX5" fmla="*/ 906780 w 2636520"/>
                <a:gd name="connsiteY5" fmla="*/ 845820 h 1493520"/>
                <a:gd name="connsiteX6" fmla="*/ 274320 w 2636520"/>
                <a:gd name="connsiteY6" fmla="*/ 274320 h 1493520"/>
                <a:gd name="connsiteX7" fmla="*/ 0 w 2636520"/>
                <a:gd name="connsiteY7" fmla="*/ 0 h 149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93520">
                  <a:moveTo>
                    <a:pt x="2636520" y="1493520"/>
                  </a:moveTo>
                  <a:cubicBezTo>
                    <a:pt x="2521585" y="1492885"/>
                    <a:pt x="2406650" y="1492250"/>
                    <a:pt x="2286000" y="1485900"/>
                  </a:cubicBezTo>
                  <a:cubicBezTo>
                    <a:pt x="2165350" y="1479550"/>
                    <a:pt x="2030730" y="1477010"/>
                    <a:pt x="1912620" y="1455420"/>
                  </a:cubicBezTo>
                  <a:cubicBezTo>
                    <a:pt x="1794510" y="1433830"/>
                    <a:pt x="1677670" y="1402080"/>
                    <a:pt x="1577340" y="1356360"/>
                  </a:cubicBezTo>
                  <a:cubicBezTo>
                    <a:pt x="1477010" y="1310640"/>
                    <a:pt x="1422400" y="1266190"/>
                    <a:pt x="1310640" y="1181100"/>
                  </a:cubicBezTo>
                  <a:cubicBezTo>
                    <a:pt x="1198880" y="1096010"/>
                    <a:pt x="1079500" y="996950"/>
                    <a:pt x="906780" y="845820"/>
                  </a:cubicBezTo>
                  <a:cubicBezTo>
                    <a:pt x="734060" y="694690"/>
                    <a:pt x="425450" y="415290"/>
                    <a:pt x="274320" y="274320"/>
                  </a:cubicBezTo>
                  <a:cubicBezTo>
                    <a:pt x="123190" y="13335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uppieren 19">
              <a:extLst>
                <a:ext uri="{FF2B5EF4-FFF2-40B4-BE49-F238E27FC236}">
                  <a16:creationId xmlns:a16="http://schemas.microsoft.com/office/drawing/2014/main" id="{7843414A-4E7D-4CD6-B677-EDB99F4274D0}"/>
                </a:ext>
              </a:extLst>
            </p:cNvPr>
            <p:cNvGrpSpPr/>
            <p:nvPr/>
          </p:nvGrpSpPr>
          <p:grpSpPr>
            <a:xfrm>
              <a:off x="852489" y="2232571"/>
              <a:ext cx="4343399" cy="278606"/>
              <a:chOff x="852489" y="2664619"/>
              <a:chExt cx="4343399" cy="278606"/>
            </a:xfrm>
          </p:grpSpPr>
          <p:sp>
            <p:nvSpPr>
              <p:cNvPr id="97" name="Freihandform 20">
                <a:extLst>
                  <a:ext uri="{FF2B5EF4-FFF2-40B4-BE49-F238E27FC236}">
                    <a16:creationId xmlns:a16="http://schemas.microsoft.com/office/drawing/2014/main" id="{B7A919D7-92F4-472B-8532-51748DCC77CC}"/>
                  </a:ext>
                </a:extLst>
              </p:cNvPr>
              <p:cNvSpPr/>
              <p:nvPr/>
            </p:nvSpPr>
            <p:spPr>
              <a:xfrm>
                <a:off x="4229100" y="2776538"/>
                <a:ext cx="966788" cy="152400"/>
              </a:xfrm>
              <a:custGeom>
                <a:avLst/>
                <a:gdLst>
                  <a:gd name="connsiteX0" fmla="*/ 966788 w 966788"/>
                  <a:gd name="connsiteY0" fmla="*/ 0 h 152400"/>
                  <a:gd name="connsiteX1" fmla="*/ 876300 w 966788"/>
                  <a:gd name="connsiteY1" fmla="*/ 61912 h 152400"/>
                  <a:gd name="connsiteX2" fmla="*/ 738188 w 966788"/>
                  <a:gd name="connsiteY2" fmla="*/ 109537 h 152400"/>
                  <a:gd name="connsiteX3" fmla="*/ 614363 w 966788"/>
                  <a:gd name="connsiteY3" fmla="*/ 128587 h 152400"/>
                  <a:gd name="connsiteX4" fmla="*/ 395288 w 966788"/>
                  <a:gd name="connsiteY4" fmla="*/ 142875 h 152400"/>
                  <a:gd name="connsiteX5" fmla="*/ 0 w 966788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6788" h="152400">
                    <a:moveTo>
                      <a:pt x="966788" y="0"/>
                    </a:moveTo>
                    <a:cubicBezTo>
                      <a:pt x="940594" y="21828"/>
                      <a:pt x="914400" y="43656"/>
                      <a:pt x="876300" y="61912"/>
                    </a:cubicBezTo>
                    <a:cubicBezTo>
                      <a:pt x="838200" y="80168"/>
                      <a:pt x="781844" y="98425"/>
                      <a:pt x="738188" y="109537"/>
                    </a:cubicBezTo>
                    <a:cubicBezTo>
                      <a:pt x="694532" y="120649"/>
                      <a:pt x="671513" y="123031"/>
                      <a:pt x="614363" y="128587"/>
                    </a:cubicBezTo>
                    <a:cubicBezTo>
                      <a:pt x="557213" y="134143"/>
                      <a:pt x="497682" y="138906"/>
                      <a:pt x="395288" y="142875"/>
                    </a:cubicBezTo>
                    <a:cubicBezTo>
                      <a:pt x="292894" y="146844"/>
                      <a:pt x="146447" y="149622"/>
                      <a:pt x="0" y="15240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ihandform 21">
                <a:extLst>
                  <a:ext uri="{FF2B5EF4-FFF2-40B4-BE49-F238E27FC236}">
                    <a16:creationId xmlns:a16="http://schemas.microsoft.com/office/drawing/2014/main" id="{23844AA4-DAC4-4BD1-814B-7BE19F56CB83}"/>
                  </a:ext>
                </a:extLst>
              </p:cNvPr>
              <p:cNvSpPr/>
              <p:nvPr/>
            </p:nvSpPr>
            <p:spPr>
              <a:xfrm>
                <a:off x="3819525" y="2933700"/>
                <a:ext cx="433388" cy="9525"/>
              </a:xfrm>
              <a:custGeom>
                <a:avLst/>
                <a:gdLst>
                  <a:gd name="connsiteX0" fmla="*/ 433388 w 433388"/>
                  <a:gd name="connsiteY0" fmla="*/ 0 h 9525"/>
                  <a:gd name="connsiteX1" fmla="*/ 0 w 433388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388" h="9525">
                    <a:moveTo>
                      <a:pt x="433388" y="0"/>
                    </a:moveTo>
                    <a:lnTo>
                      <a:pt x="0" y="9525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9" name="Gerade Verbindung 22">
                <a:extLst>
                  <a:ext uri="{FF2B5EF4-FFF2-40B4-BE49-F238E27FC236}">
                    <a16:creationId xmlns:a16="http://schemas.microsoft.com/office/drawing/2014/main" id="{2C415322-7E4E-427A-A7CD-BEF8C0E02376}"/>
                  </a:ext>
                </a:extLst>
              </p:cNvPr>
              <p:cNvCxnSpPr>
                <a:stCxn id="98" idx="1"/>
                <a:endCxn id="100" idx="0"/>
              </p:cNvCxnSpPr>
              <p:nvPr/>
            </p:nvCxnSpPr>
            <p:spPr>
              <a:xfrm flipV="1">
                <a:off x="3819525" y="2876550"/>
                <a:ext cx="0" cy="666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Freihandform 23">
                <a:extLst>
                  <a:ext uri="{FF2B5EF4-FFF2-40B4-BE49-F238E27FC236}">
                    <a16:creationId xmlns:a16="http://schemas.microsoft.com/office/drawing/2014/main" id="{7627C19E-C799-4B5A-9DCB-C59CFAC1D246}"/>
                  </a:ext>
                </a:extLst>
              </p:cNvPr>
              <p:cNvSpPr/>
              <p:nvPr/>
            </p:nvSpPr>
            <p:spPr>
              <a:xfrm>
                <a:off x="3143250" y="2876550"/>
                <a:ext cx="676275" cy="0"/>
              </a:xfrm>
              <a:custGeom>
                <a:avLst/>
                <a:gdLst>
                  <a:gd name="connsiteX0" fmla="*/ 676275 w 676275"/>
                  <a:gd name="connsiteY0" fmla="*/ 0 h 0"/>
                  <a:gd name="connsiteX1" fmla="*/ 0 w 6762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6275">
                    <a:moveTo>
                      <a:pt x="676275" y="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Gerade Verbindung 24">
                <a:extLst>
                  <a:ext uri="{FF2B5EF4-FFF2-40B4-BE49-F238E27FC236}">
                    <a16:creationId xmlns:a16="http://schemas.microsoft.com/office/drawing/2014/main" id="{43DD8C04-6B65-4F81-A701-F69F485D0937}"/>
                  </a:ext>
                </a:extLst>
              </p:cNvPr>
              <p:cNvCxnSpPr/>
              <p:nvPr/>
            </p:nvCxnSpPr>
            <p:spPr>
              <a:xfrm flipH="1" flipV="1">
                <a:off x="2924175" y="2824163"/>
                <a:ext cx="219075" cy="476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25">
                <a:extLst>
                  <a:ext uri="{FF2B5EF4-FFF2-40B4-BE49-F238E27FC236}">
                    <a16:creationId xmlns:a16="http://schemas.microsoft.com/office/drawing/2014/main" id="{1D3F4848-CB34-4F20-BB81-5EDEA5620675}"/>
                  </a:ext>
                </a:extLst>
              </p:cNvPr>
              <p:cNvCxnSpPr/>
              <p:nvPr/>
            </p:nvCxnSpPr>
            <p:spPr>
              <a:xfrm flipH="1" flipV="1">
                <a:off x="2690813" y="2743200"/>
                <a:ext cx="228600" cy="523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ihandform 26">
                <a:extLst>
                  <a:ext uri="{FF2B5EF4-FFF2-40B4-BE49-F238E27FC236}">
                    <a16:creationId xmlns:a16="http://schemas.microsoft.com/office/drawing/2014/main" id="{875D3544-46B9-43EE-BB29-7D960278D15F}"/>
                  </a:ext>
                </a:extLst>
              </p:cNvPr>
              <p:cNvSpPr/>
              <p:nvPr/>
            </p:nvSpPr>
            <p:spPr>
              <a:xfrm>
                <a:off x="2143125" y="2700338"/>
                <a:ext cx="547688" cy="23812"/>
              </a:xfrm>
              <a:custGeom>
                <a:avLst/>
                <a:gdLst>
                  <a:gd name="connsiteX0" fmla="*/ 547688 w 547688"/>
                  <a:gd name="connsiteY0" fmla="*/ 23812 h 23812"/>
                  <a:gd name="connsiteX1" fmla="*/ 338138 w 547688"/>
                  <a:gd name="connsiteY1" fmla="*/ 19050 h 23812"/>
                  <a:gd name="connsiteX2" fmla="*/ 147638 w 547688"/>
                  <a:gd name="connsiteY2" fmla="*/ 9525 h 23812"/>
                  <a:gd name="connsiteX3" fmla="*/ 0 w 547688"/>
                  <a:gd name="connsiteY3" fmla="*/ 0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88" h="23812">
                    <a:moveTo>
                      <a:pt x="547688" y="23812"/>
                    </a:moveTo>
                    <a:lnTo>
                      <a:pt x="338138" y="19050"/>
                    </a:lnTo>
                    <a:cubicBezTo>
                      <a:pt x="271463" y="16669"/>
                      <a:pt x="147638" y="9525"/>
                      <a:pt x="147638" y="9525"/>
                    </a:cubicBez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4" name="Gerade Verbindung 27">
                <a:extLst>
                  <a:ext uri="{FF2B5EF4-FFF2-40B4-BE49-F238E27FC236}">
                    <a16:creationId xmlns:a16="http://schemas.microsoft.com/office/drawing/2014/main" id="{49C6FE08-B4DD-4E9F-8C2A-0F4216AAE0AB}"/>
                  </a:ext>
                </a:extLst>
              </p:cNvPr>
              <p:cNvCxnSpPr/>
              <p:nvPr/>
            </p:nvCxnSpPr>
            <p:spPr>
              <a:xfrm flipV="1">
                <a:off x="2143125" y="2700338"/>
                <a:ext cx="0" cy="1238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28">
                <a:extLst>
                  <a:ext uri="{FF2B5EF4-FFF2-40B4-BE49-F238E27FC236}">
                    <a16:creationId xmlns:a16="http://schemas.microsoft.com/office/drawing/2014/main" id="{E72A197D-1A6F-4921-99E9-0DBA0C4BDD79}"/>
                  </a:ext>
                </a:extLst>
              </p:cNvPr>
              <p:cNvCxnSpPr/>
              <p:nvPr/>
            </p:nvCxnSpPr>
            <p:spPr>
              <a:xfrm flipH="1" flipV="1">
                <a:off x="2019300" y="2819400"/>
                <a:ext cx="123825" cy="476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29">
                <a:extLst>
                  <a:ext uri="{FF2B5EF4-FFF2-40B4-BE49-F238E27FC236}">
                    <a16:creationId xmlns:a16="http://schemas.microsoft.com/office/drawing/2014/main" id="{3D8A12B0-1A14-4E47-8B6F-462ABFA7769B}"/>
                  </a:ext>
                </a:extLst>
              </p:cNvPr>
              <p:cNvCxnSpPr/>
              <p:nvPr/>
            </p:nvCxnSpPr>
            <p:spPr>
              <a:xfrm flipH="1" flipV="1">
                <a:off x="1809750" y="2776538"/>
                <a:ext cx="209550" cy="428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30">
                <a:extLst>
                  <a:ext uri="{FF2B5EF4-FFF2-40B4-BE49-F238E27FC236}">
                    <a16:creationId xmlns:a16="http://schemas.microsoft.com/office/drawing/2014/main" id="{596CD355-0A4D-4B12-AC86-C300C7763A8A}"/>
                  </a:ext>
                </a:extLst>
              </p:cNvPr>
              <p:cNvCxnSpPr/>
              <p:nvPr/>
            </p:nvCxnSpPr>
            <p:spPr>
              <a:xfrm flipH="1" flipV="1">
                <a:off x="1581150" y="2728914"/>
                <a:ext cx="238125" cy="428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31">
                <a:extLst>
                  <a:ext uri="{FF2B5EF4-FFF2-40B4-BE49-F238E27FC236}">
                    <a16:creationId xmlns:a16="http://schemas.microsoft.com/office/drawing/2014/main" id="{3C72E9BE-355D-4A53-919C-FB539265E1AB}"/>
                  </a:ext>
                </a:extLst>
              </p:cNvPr>
              <p:cNvCxnSpPr/>
              <p:nvPr/>
            </p:nvCxnSpPr>
            <p:spPr>
              <a:xfrm flipH="1" flipV="1">
                <a:off x="966789" y="2681288"/>
                <a:ext cx="621505" cy="309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32">
                <a:extLst>
                  <a:ext uri="{FF2B5EF4-FFF2-40B4-BE49-F238E27FC236}">
                    <a16:creationId xmlns:a16="http://schemas.microsoft.com/office/drawing/2014/main" id="{39613216-7967-4B1F-94EF-7A739A2D16A5}"/>
                  </a:ext>
                </a:extLst>
              </p:cNvPr>
              <p:cNvCxnSpPr/>
              <p:nvPr/>
            </p:nvCxnSpPr>
            <p:spPr>
              <a:xfrm flipH="1" flipV="1">
                <a:off x="852489" y="2664619"/>
                <a:ext cx="114300" cy="166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33">
                <a:extLst>
                  <a:ext uri="{FF2B5EF4-FFF2-40B4-BE49-F238E27FC236}">
                    <a16:creationId xmlns:a16="http://schemas.microsoft.com/office/drawing/2014/main" id="{7A46777C-A87D-4D97-8EF3-3C4D526D2E1A}"/>
                  </a:ext>
                </a:extLst>
              </p:cNvPr>
              <p:cNvCxnSpPr/>
              <p:nvPr/>
            </p:nvCxnSpPr>
            <p:spPr>
              <a:xfrm>
                <a:off x="2915816" y="2795588"/>
                <a:ext cx="20265" cy="285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feld 51">
              <a:extLst>
                <a:ext uri="{FF2B5EF4-FFF2-40B4-BE49-F238E27FC236}">
                  <a16:creationId xmlns:a16="http://schemas.microsoft.com/office/drawing/2014/main" id="{CB3EB3EB-3E67-43CA-8CFC-EC0A3D8CCEC7}"/>
                </a:ext>
              </a:extLst>
            </p:cNvPr>
            <p:cNvSpPr txBox="1"/>
            <p:nvPr/>
          </p:nvSpPr>
          <p:spPr>
            <a:xfrm>
              <a:off x="4115922" y="4914989"/>
              <a:ext cx="1198484" cy="299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Pressure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 (</a:t>
              </a:r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Pa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73" name="Textfeld 52">
              <a:extLst>
                <a:ext uri="{FF2B5EF4-FFF2-40B4-BE49-F238E27FC236}">
                  <a16:creationId xmlns:a16="http://schemas.microsoft.com/office/drawing/2014/main" id="{25D399CF-8D99-4B9C-8C0F-0F98AB2709F4}"/>
                </a:ext>
              </a:extLst>
            </p:cNvPr>
            <p:cNvSpPr txBox="1"/>
            <p:nvPr/>
          </p:nvSpPr>
          <p:spPr>
            <a:xfrm rot="16200000">
              <a:off x="-670530" y="2842100"/>
              <a:ext cx="1781400" cy="293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Relative </a:t>
              </a:r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uncertainties</a:t>
              </a:r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grpSp>
          <p:nvGrpSpPr>
            <p:cNvPr id="74" name="Gruppieren 54">
              <a:extLst>
                <a:ext uri="{FF2B5EF4-FFF2-40B4-BE49-F238E27FC236}">
                  <a16:creationId xmlns:a16="http://schemas.microsoft.com/office/drawing/2014/main" id="{D69E4EC3-4E18-4FAF-9D88-39B383F937D3}"/>
                </a:ext>
              </a:extLst>
            </p:cNvPr>
            <p:cNvGrpSpPr/>
            <p:nvPr/>
          </p:nvGrpSpPr>
          <p:grpSpPr>
            <a:xfrm>
              <a:off x="4929188" y="2654052"/>
              <a:ext cx="2793206" cy="85725"/>
              <a:chOff x="4929188" y="3086100"/>
              <a:chExt cx="2793206" cy="85725"/>
            </a:xfrm>
          </p:grpSpPr>
          <p:sp>
            <p:nvSpPr>
              <p:cNvPr id="92" name="Freihandform 55">
                <a:extLst>
                  <a:ext uri="{FF2B5EF4-FFF2-40B4-BE49-F238E27FC236}">
                    <a16:creationId xmlns:a16="http://schemas.microsoft.com/office/drawing/2014/main" id="{FBB06934-C876-4D88-839D-D44301B41858}"/>
                  </a:ext>
                </a:extLst>
              </p:cNvPr>
              <p:cNvSpPr/>
              <p:nvPr/>
            </p:nvSpPr>
            <p:spPr>
              <a:xfrm>
                <a:off x="6603206" y="3166269"/>
                <a:ext cx="1119188" cy="5556"/>
              </a:xfrm>
              <a:custGeom>
                <a:avLst/>
                <a:gdLst>
                  <a:gd name="connsiteX0" fmla="*/ 1119188 w 1119188"/>
                  <a:gd name="connsiteY0" fmla="*/ 5556 h 5556"/>
                  <a:gd name="connsiteX1" fmla="*/ 259557 w 1119188"/>
                  <a:gd name="connsiteY1" fmla="*/ 5556 h 5556"/>
                  <a:gd name="connsiteX2" fmla="*/ 173832 w 1119188"/>
                  <a:gd name="connsiteY2" fmla="*/ 794 h 5556"/>
                  <a:gd name="connsiteX3" fmla="*/ 0 w 1119188"/>
                  <a:gd name="connsiteY3" fmla="*/ 794 h 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88" h="5556">
                    <a:moveTo>
                      <a:pt x="1119188" y="5556"/>
                    </a:moveTo>
                    <a:lnTo>
                      <a:pt x="259557" y="5556"/>
                    </a:lnTo>
                    <a:cubicBezTo>
                      <a:pt x="101998" y="4762"/>
                      <a:pt x="217091" y="1588"/>
                      <a:pt x="173832" y="794"/>
                    </a:cubicBezTo>
                    <a:cubicBezTo>
                      <a:pt x="130573" y="0"/>
                      <a:pt x="65286" y="397"/>
                      <a:pt x="0" y="794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ihandform 56">
                <a:extLst>
                  <a:ext uri="{FF2B5EF4-FFF2-40B4-BE49-F238E27FC236}">
                    <a16:creationId xmlns:a16="http://schemas.microsoft.com/office/drawing/2014/main" id="{926C3AA6-3003-402C-84F1-34784418AC54}"/>
                  </a:ext>
                </a:extLst>
              </p:cNvPr>
              <p:cNvSpPr/>
              <p:nvPr/>
            </p:nvSpPr>
            <p:spPr>
              <a:xfrm>
                <a:off x="5993606" y="3152775"/>
                <a:ext cx="609600" cy="2381"/>
              </a:xfrm>
              <a:custGeom>
                <a:avLst/>
                <a:gdLst>
                  <a:gd name="connsiteX0" fmla="*/ 609600 w 609600"/>
                  <a:gd name="connsiteY0" fmla="*/ 0 h 2381"/>
                  <a:gd name="connsiteX1" fmla="*/ 219075 w 609600"/>
                  <a:gd name="connsiteY1" fmla="*/ 2381 h 2381"/>
                  <a:gd name="connsiteX2" fmla="*/ 0 w 609600"/>
                  <a:gd name="connsiteY2" fmla="*/ 0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9600" h="2381">
                    <a:moveTo>
                      <a:pt x="609600" y="0"/>
                    </a:moveTo>
                    <a:lnTo>
                      <a:pt x="219075" y="2381"/>
                    </a:lnTo>
                    <a:cubicBezTo>
                      <a:pt x="117475" y="2381"/>
                      <a:pt x="58737" y="1190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ihandform 57">
                <a:extLst>
                  <a:ext uri="{FF2B5EF4-FFF2-40B4-BE49-F238E27FC236}">
                    <a16:creationId xmlns:a16="http://schemas.microsoft.com/office/drawing/2014/main" id="{82BD2E58-AA43-4F41-B469-5544E06AAE3A}"/>
                  </a:ext>
                </a:extLst>
              </p:cNvPr>
              <p:cNvSpPr/>
              <p:nvPr/>
            </p:nvSpPr>
            <p:spPr>
              <a:xfrm>
                <a:off x="4929188" y="3086100"/>
                <a:ext cx="1040606" cy="42863"/>
              </a:xfrm>
              <a:custGeom>
                <a:avLst/>
                <a:gdLst>
                  <a:gd name="connsiteX0" fmla="*/ 1040606 w 1040606"/>
                  <a:gd name="connsiteY0" fmla="*/ 42863 h 42863"/>
                  <a:gd name="connsiteX1" fmla="*/ 790575 w 1040606"/>
                  <a:gd name="connsiteY1" fmla="*/ 42863 h 42863"/>
                  <a:gd name="connsiteX2" fmla="*/ 650081 w 1040606"/>
                  <a:gd name="connsiteY2" fmla="*/ 40481 h 42863"/>
                  <a:gd name="connsiteX3" fmla="*/ 473868 w 1040606"/>
                  <a:gd name="connsiteY3" fmla="*/ 35719 h 42863"/>
                  <a:gd name="connsiteX4" fmla="*/ 350043 w 1040606"/>
                  <a:gd name="connsiteY4" fmla="*/ 30956 h 42863"/>
                  <a:gd name="connsiteX5" fmla="*/ 221456 w 1040606"/>
                  <a:gd name="connsiteY5" fmla="*/ 14288 h 42863"/>
                  <a:gd name="connsiteX6" fmla="*/ 166687 w 1040606"/>
                  <a:gd name="connsiteY6" fmla="*/ 7144 h 42863"/>
                  <a:gd name="connsiteX7" fmla="*/ 0 w 1040606"/>
                  <a:gd name="connsiteY7" fmla="*/ 0 h 4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0606" h="42863">
                    <a:moveTo>
                      <a:pt x="1040606" y="42863"/>
                    </a:moveTo>
                    <a:lnTo>
                      <a:pt x="790575" y="42863"/>
                    </a:lnTo>
                    <a:cubicBezTo>
                      <a:pt x="725488" y="42466"/>
                      <a:pt x="650081" y="40481"/>
                      <a:pt x="650081" y="40481"/>
                    </a:cubicBezTo>
                    <a:lnTo>
                      <a:pt x="473868" y="35719"/>
                    </a:lnTo>
                    <a:cubicBezTo>
                      <a:pt x="423862" y="34132"/>
                      <a:pt x="392112" y="34528"/>
                      <a:pt x="350043" y="30956"/>
                    </a:cubicBezTo>
                    <a:cubicBezTo>
                      <a:pt x="307974" y="27384"/>
                      <a:pt x="221456" y="14288"/>
                      <a:pt x="221456" y="14288"/>
                    </a:cubicBezTo>
                    <a:cubicBezTo>
                      <a:pt x="190897" y="10319"/>
                      <a:pt x="203596" y="9525"/>
                      <a:pt x="166687" y="7144"/>
                    </a:cubicBezTo>
                    <a:cubicBezTo>
                      <a:pt x="129778" y="4763"/>
                      <a:pt x="64889" y="2381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5" name="Gerade Verbindung 58">
                <a:extLst>
                  <a:ext uri="{FF2B5EF4-FFF2-40B4-BE49-F238E27FC236}">
                    <a16:creationId xmlns:a16="http://schemas.microsoft.com/office/drawing/2014/main" id="{0E1F54DD-964D-4E87-BF22-5638F9145242}"/>
                  </a:ext>
                </a:extLst>
              </p:cNvPr>
              <p:cNvCxnSpPr>
                <a:stCxn id="93" idx="2"/>
                <a:endCxn id="94" idx="0"/>
              </p:cNvCxnSpPr>
              <p:nvPr/>
            </p:nvCxnSpPr>
            <p:spPr>
              <a:xfrm flipH="1" flipV="1">
                <a:off x="5969794" y="3128963"/>
                <a:ext cx="23812" cy="23812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59">
                <a:extLst>
                  <a:ext uri="{FF2B5EF4-FFF2-40B4-BE49-F238E27FC236}">
                    <a16:creationId xmlns:a16="http://schemas.microsoft.com/office/drawing/2014/main" id="{F7A50109-0D3C-444B-ADE9-94A54BEE644A}"/>
                  </a:ext>
                </a:extLst>
              </p:cNvPr>
              <p:cNvCxnSpPr>
                <a:stCxn id="92" idx="3"/>
                <a:endCxn id="93" idx="0"/>
              </p:cNvCxnSpPr>
              <p:nvPr/>
            </p:nvCxnSpPr>
            <p:spPr>
              <a:xfrm flipV="1">
                <a:off x="6603206" y="3152775"/>
                <a:ext cx="0" cy="14288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16">
              <a:extLst>
                <a:ext uri="{FF2B5EF4-FFF2-40B4-BE49-F238E27FC236}">
                  <a16:creationId xmlns:a16="http://schemas.microsoft.com/office/drawing/2014/main" id="{8E3A7EAF-5FB3-461E-9AFB-261D80CFF00C}"/>
                </a:ext>
              </a:extLst>
            </p:cNvPr>
            <p:cNvSpPr/>
            <p:nvPr/>
          </p:nvSpPr>
          <p:spPr>
            <a:xfrm>
              <a:off x="1973403" y="569367"/>
              <a:ext cx="5178156" cy="498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Status Quo – </a:t>
              </a:r>
              <a:r>
                <a:rPr lang="de-DE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Established</a:t>
              </a:r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methods</a:t>
              </a:r>
              <a:endParaRPr lang="de-DE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6" name="Gruppieren 23">
              <a:extLst>
                <a:ext uri="{FF2B5EF4-FFF2-40B4-BE49-F238E27FC236}">
                  <a16:creationId xmlns:a16="http://schemas.microsoft.com/office/drawing/2014/main" id="{A1157F1B-9A06-4BBD-947E-824E9EE0FFF1}"/>
                </a:ext>
              </a:extLst>
            </p:cNvPr>
            <p:cNvGrpSpPr/>
            <p:nvPr/>
          </p:nvGrpSpPr>
          <p:grpSpPr>
            <a:xfrm>
              <a:off x="7308304" y="1644040"/>
              <a:ext cx="1578010" cy="2137008"/>
              <a:chOff x="7308304" y="2076088"/>
              <a:chExt cx="1578010" cy="2137008"/>
            </a:xfrm>
          </p:grpSpPr>
          <p:pic>
            <p:nvPicPr>
              <p:cNvPr id="89" name="Picture 4">
                <a:extLst>
                  <a:ext uri="{FF2B5EF4-FFF2-40B4-BE49-F238E27FC236}">
                    <a16:creationId xmlns:a16="http://schemas.microsoft.com/office/drawing/2014/main" id="{05AD2ED6-7EB8-4260-906E-E27BE1666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8100392" y="2721207"/>
                <a:ext cx="785922" cy="1066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cxnSp>
            <p:nvCxnSpPr>
              <p:cNvPr id="90" name="Gerade Verbindung mit Pfeil 64">
                <a:extLst>
                  <a:ext uri="{FF2B5EF4-FFF2-40B4-BE49-F238E27FC236}">
                    <a16:creationId xmlns:a16="http://schemas.microsoft.com/office/drawing/2014/main" id="{48444364-F572-44D1-94C4-E96E3516B83A}"/>
                  </a:ext>
                </a:extLst>
              </p:cNvPr>
              <p:cNvCxnSpPr/>
              <p:nvPr/>
            </p:nvCxnSpPr>
            <p:spPr>
              <a:xfrm flipH="1">
                <a:off x="8321040" y="3789040"/>
                <a:ext cx="211400" cy="42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65">
                <a:extLst>
                  <a:ext uri="{FF2B5EF4-FFF2-40B4-BE49-F238E27FC236}">
                    <a16:creationId xmlns:a16="http://schemas.microsoft.com/office/drawing/2014/main" id="{136A0F02-091D-4F68-9CA6-74D208535CD9}"/>
                  </a:ext>
                </a:extLst>
              </p:cNvPr>
              <p:cNvSpPr txBox="1"/>
              <p:nvPr/>
            </p:nvSpPr>
            <p:spPr>
              <a:xfrm>
                <a:off x="7308304" y="2076088"/>
                <a:ext cx="1207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Hg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-Manometer</a:t>
                </a:r>
              </a:p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Schwien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 (BS)</a:t>
                </a:r>
              </a:p>
            </p:txBody>
          </p:sp>
        </p:grpSp>
        <p:grpSp>
          <p:nvGrpSpPr>
            <p:cNvPr id="77" name="Gruppieren 25">
              <a:extLst>
                <a:ext uri="{FF2B5EF4-FFF2-40B4-BE49-F238E27FC236}">
                  <a16:creationId xmlns:a16="http://schemas.microsoft.com/office/drawing/2014/main" id="{C3C56188-07E7-4A54-9FC9-C855C5EEBA0F}"/>
                </a:ext>
              </a:extLst>
            </p:cNvPr>
            <p:cNvGrpSpPr/>
            <p:nvPr/>
          </p:nvGrpSpPr>
          <p:grpSpPr>
            <a:xfrm>
              <a:off x="5436096" y="2852936"/>
              <a:ext cx="1763893" cy="1700784"/>
              <a:chOff x="5436096" y="3284984"/>
              <a:chExt cx="1763893" cy="1700784"/>
            </a:xfrm>
          </p:grpSpPr>
          <p:pic>
            <p:nvPicPr>
              <p:cNvPr id="86" name="Picture 3" descr="Q:\Bilder\FRS5\FRS-SE2-9_06_4_small.jpg">
                <a:extLst>
                  <a:ext uri="{FF2B5EF4-FFF2-40B4-BE49-F238E27FC236}">
                    <a16:creationId xmlns:a16="http://schemas.microsoft.com/office/drawing/2014/main" id="{CC46E13A-9DA6-461D-A428-146C85119F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36096" y="3284984"/>
                <a:ext cx="924687" cy="1700784"/>
              </a:xfrm>
              <a:prstGeom prst="rect">
                <a:avLst/>
              </a:prstGeom>
              <a:noFill/>
            </p:spPr>
          </p:pic>
          <p:cxnSp>
            <p:nvCxnSpPr>
              <p:cNvPr id="87" name="Gerade Verbindung mit Pfeil 68">
                <a:extLst>
                  <a:ext uri="{FF2B5EF4-FFF2-40B4-BE49-F238E27FC236}">
                    <a16:creationId xmlns:a16="http://schemas.microsoft.com/office/drawing/2014/main" id="{7969D59D-6E7B-4BEC-B1D7-123C47813BC9}"/>
                  </a:ext>
                </a:extLst>
              </p:cNvPr>
              <p:cNvCxnSpPr/>
              <p:nvPr/>
            </p:nvCxnSpPr>
            <p:spPr>
              <a:xfrm flipV="1">
                <a:off x="6372200" y="3336796"/>
                <a:ext cx="546760" cy="266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feld 69">
                <a:extLst>
                  <a:ext uri="{FF2B5EF4-FFF2-40B4-BE49-F238E27FC236}">
                    <a16:creationId xmlns:a16="http://schemas.microsoft.com/office/drawing/2014/main" id="{DD0449EE-D883-45B4-940B-529966338CF5}"/>
                  </a:ext>
                </a:extLst>
              </p:cNvPr>
              <p:cNvSpPr txBox="1"/>
              <p:nvPr/>
            </p:nvSpPr>
            <p:spPr>
              <a:xfrm>
                <a:off x="6300192" y="4294837"/>
                <a:ext cx="899797" cy="498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itchFamily="34" charset="0"/>
                    <a:cs typeface="Arial" pitchFamily="34" charset="0"/>
                  </a:rPr>
                  <a:t>Pressure</a:t>
                </a:r>
                <a:r>
                  <a:rPr lang="de-DE" sz="1200" dirty="0">
                    <a:latin typeface="Arial" pitchFamily="34" charset="0"/>
                    <a:cs typeface="Arial" pitchFamily="34" charset="0"/>
                  </a:rPr>
                  <a:t>-</a:t>
                </a:r>
              </a:p>
              <a:p>
                <a:r>
                  <a:rPr lang="de-DE" sz="1200" dirty="0" err="1">
                    <a:latin typeface="Arial" pitchFamily="34" charset="0"/>
                    <a:cs typeface="Arial" pitchFamily="34" charset="0"/>
                  </a:rPr>
                  <a:t>gauge</a:t>
                </a:r>
                <a:endParaRPr lang="de-DE" sz="12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8" name="Gruppieren 26">
              <a:extLst>
                <a:ext uri="{FF2B5EF4-FFF2-40B4-BE49-F238E27FC236}">
                  <a16:creationId xmlns:a16="http://schemas.microsoft.com/office/drawing/2014/main" id="{BC6A565B-2F88-4C06-AADD-B713CFF50D33}"/>
                </a:ext>
              </a:extLst>
            </p:cNvPr>
            <p:cNvGrpSpPr/>
            <p:nvPr/>
          </p:nvGrpSpPr>
          <p:grpSpPr>
            <a:xfrm>
              <a:off x="3488310" y="2310419"/>
              <a:ext cx="3029762" cy="2238728"/>
              <a:chOff x="3488310" y="2742467"/>
              <a:chExt cx="3029762" cy="2238728"/>
            </a:xfrm>
          </p:grpSpPr>
          <p:pic>
            <p:nvPicPr>
              <p:cNvPr id="83" name="Picture 5" descr="Q:\Praktikum\Bilder\Neuer Ordner\SE2 beabeitet.jpg">
                <a:extLst>
                  <a:ext uri="{FF2B5EF4-FFF2-40B4-BE49-F238E27FC236}">
                    <a16:creationId xmlns:a16="http://schemas.microsoft.com/office/drawing/2014/main" id="{DEB6601C-5726-4A51-9722-A0CA21C28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88310" y="3284983"/>
                <a:ext cx="1566672" cy="1696212"/>
              </a:xfrm>
              <a:prstGeom prst="rect">
                <a:avLst/>
              </a:prstGeom>
              <a:noFill/>
            </p:spPr>
          </p:pic>
          <p:cxnSp>
            <p:nvCxnSpPr>
              <p:cNvPr id="84" name="Gerade Verbindung mit Pfeil 72">
                <a:extLst>
                  <a:ext uri="{FF2B5EF4-FFF2-40B4-BE49-F238E27FC236}">
                    <a16:creationId xmlns:a16="http://schemas.microsoft.com/office/drawing/2014/main" id="{A7EDFC83-1BE5-4DFF-8598-11DACD625543}"/>
                  </a:ext>
                </a:extLst>
              </p:cNvPr>
              <p:cNvCxnSpPr/>
              <p:nvPr/>
            </p:nvCxnSpPr>
            <p:spPr>
              <a:xfrm flipV="1">
                <a:off x="4453866" y="3152775"/>
                <a:ext cx="601116" cy="905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73">
                <a:extLst>
                  <a:ext uri="{FF2B5EF4-FFF2-40B4-BE49-F238E27FC236}">
                    <a16:creationId xmlns:a16="http://schemas.microsoft.com/office/drawing/2014/main" id="{D8660B87-833D-4769-BDEB-48EF2DE55406}"/>
                  </a:ext>
                </a:extLst>
              </p:cNvPr>
              <p:cNvSpPr txBox="1"/>
              <p:nvPr/>
            </p:nvSpPr>
            <p:spPr>
              <a:xfrm>
                <a:off x="5112543" y="2742467"/>
                <a:ext cx="1405529" cy="29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Static Expansion</a:t>
                </a:r>
              </a:p>
            </p:txBody>
          </p:sp>
        </p:grpSp>
        <p:grpSp>
          <p:nvGrpSpPr>
            <p:cNvPr id="79" name="Gruppieren 27">
              <a:extLst>
                <a:ext uri="{FF2B5EF4-FFF2-40B4-BE49-F238E27FC236}">
                  <a16:creationId xmlns:a16="http://schemas.microsoft.com/office/drawing/2014/main" id="{CAC5E4F6-4E9C-428B-A48B-382DB5BD55AD}"/>
                </a:ext>
              </a:extLst>
            </p:cNvPr>
            <p:cNvGrpSpPr/>
            <p:nvPr/>
          </p:nvGrpSpPr>
          <p:grpSpPr>
            <a:xfrm>
              <a:off x="1192711" y="1880293"/>
              <a:ext cx="2180353" cy="2660206"/>
              <a:chOff x="1192711" y="2312341"/>
              <a:chExt cx="2180353" cy="2660206"/>
            </a:xfrm>
          </p:grpSpPr>
          <p:pic>
            <p:nvPicPr>
              <p:cNvPr id="80" name="Picture 69" descr="Q:\Praktikum\Bilder\Neuer Ordner\CE-3.jpg">
                <a:extLst>
                  <a:ext uri="{FF2B5EF4-FFF2-40B4-BE49-F238E27FC236}">
                    <a16:creationId xmlns:a16="http://schemas.microsoft.com/office/drawing/2014/main" id="{00614C37-E6E6-4336-AD3A-11705A8D5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r="1229"/>
              <a:stretch>
                <a:fillRect/>
              </a:stretch>
            </p:blipFill>
            <p:spPr bwMode="auto">
              <a:xfrm>
                <a:off x="1192711" y="3284980"/>
                <a:ext cx="1939129" cy="1687567"/>
              </a:xfrm>
              <a:prstGeom prst="rect">
                <a:avLst/>
              </a:prstGeom>
              <a:noFill/>
            </p:spPr>
          </p:pic>
          <p:cxnSp>
            <p:nvCxnSpPr>
              <p:cNvPr id="81" name="Gerade Verbindung mit Pfeil 76">
                <a:extLst>
                  <a:ext uri="{FF2B5EF4-FFF2-40B4-BE49-F238E27FC236}">
                    <a16:creationId xmlns:a16="http://schemas.microsoft.com/office/drawing/2014/main" id="{28A5C392-CF67-42D8-9A27-6E721EEBA9CC}"/>
                  </a:ext>
                </a:extLst>
              </p:cNvPr>
              <p:cNvCxnSpPr/>
              <p:nvPr/>
            </p:nvCxnSpPr>
            <p:spPr>
              <a:xfrm flipV="1">
                <a:off x="2123728" y="2788156"/>
                <a:ext cx="779492" cy="455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feld 77">
                <a:extLst>
                  <a:ext uri="{FF2B5EF4-FFF2-40B4-BE49-F238E27FC236}">
                    <a16:creationId xmlns:a16="http://schemas.microsoft.com/office/drawing/2014/main" id="{54BBC1A3-8C48-40D0-9054-46700E354C6C}"/>
                  </a:ext>
                </a:extLst>
              </p:cNvPr>
              <p:cNvSpPr txBox="1"/>
              <p:nvPr/>
            </p:nvSpPr>
            <p:spPr>
              <a:xfrm>
                <a:off x="1609449" y="2312341"/>
                <a:ext cx="1763615" cy="29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Continious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 Expansion</a:t>
                </a:r>
              </a:p>
            </p:txBody>
          </p:sp>
        </p:grpSp>
      </p:grpSp>
      <p:sp>
        <p:nvSpPr>
          <p:cNvPr id="55" name="Datumsplatzhalter 2">
            <a:extLst>
              <a:ext uri="{FF2B5EF4-FFF2-40B4-BE49-F238E27FC236}">
                <a16:creationId xmlns:a16="http://schemas.microsoft.com/office/drawing/2014/main" id="{AEEE13BC-C298-40B3-82F6-520190467DF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307EE594-2E9C-41D9-AFE5-E3D81B23C17C}" type="datetime1">
              <a:rPr lang="de-DE" smtClean="0"/>
              <a:t>13.02.2022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951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photonic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39B68E-9073-47B7-BE3B-10ECD7D4E6E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0C0F682-1A3D-441E-BBCB-AC3EB2175637}" type="datetime1">
              <a:rPr lang="de-DE" smtClean="0"/>
              <a:t>13.02.2022</a:t>
            </a:fld>
            <a:endParaRPr lang="de-DE" dirty="0"/>
          </a:p>
        </p:txBody>
      </p:sp>
      <p:pic>
        <p:nvPicPr>
          <p:cNvPr id="5" name="Picture 3" descr="C:\Users\rubin01\Desktop\20150825 Vortrag zum Doktorandenseminar am 3_9_2015\loglog.png">
            <a:extLst>
              <a:ext uri="{FF2B5EF4-FFF2-40B4-BE49-F238E27FC236}">
                <a16:creationId xmlns:a16="http://schemas.microsoft.com/office/drawing/2014/main" id="{0B09875C-6639-411A-B3F6-70C5F1E8B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947" r="1181" b="12094"/>
          <a:stretch>
            <a:fillRect/>
          </a:stretch>
        </p:blipFill>
        <p:spPr bwMode="auto">
          <a:xfrm>
            <a:off x="296891" y="1988840"/>
            <a:ext cx="8789342" cy="3600401"/>
          </a:xfrm>
          <a:prstGeom prst="rect">
            <a:avLst/>
          </a:prstGeom>
          <a:noFill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3F6741D-B436-4CC8-895A-AD15A3C10D2A}"/>
              </a:ext>
            </a:extLst>
          </p:cNvPr>
          <p:cNvSpPr txBox="1"/>
          <p:nvPr/>
        </p:nvSpPr>
        <p:spPr>
          <a:xfrm>
            <a:off x="7688935" y="3501009"/>
            <a:ext cx="12506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Hg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-Manometer</a:t>
            </a:r>
          </a:p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Schwien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(BS)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441B64-A842-4AC6-8D6A-BE8EB405870B}"/>
              </a:ext>
            </a:extLst>
          </p:cNvPr>
          <p:cNvSpPr txBox="1"/>
          <p:nvPr/>
        </p:nvSpPr>
        <p:spPr>
          <a:xfrm>
            <a:off x="7682585" y="2948608"/>
            <a:ext cx="13773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Pressure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balance</a:t>
            </a:r>
            <a:endParaRPr lang="de-DE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04BD12D-F68B-4324-9470-FD5DBC59EE59}"/>
              </a:ext>
            </a:extLst>
          </p:cNvPr>
          <p:cNvSpPr txBox="1"/>
          <p:nvPr/>
        </p:nvSpPr>
        <p:spPr>
          <a:xfrm>
            <a:off x="5720733" y="2575938"/>
            <a:ext cx="1327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itchFamily="34" charset="0"/>
                <a:cs typeface="Arial" pitchFamily="34" charset="0"/>
              </a:rPr>
              <a:t>Static Expansion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673495B-A7D5-4917-B7C5-8C9035B500FD}"/>
              </a:ext>
            </a:extLst>
          </p:cNvPr>
          <p:cNvSpPr txBox="1"/>
          <p:nvPr/>
        </p:nvSpPr>
        <p:spPr>
          <a:xfrm>
            <a:off x="2426001" y="2437438"/>
            <a:ext cx="166584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Continious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Expansion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DD70703-F736-4C5A-AE5E-D55237D76ACA}"/>
              </a:ext>
            </a:extLst>
          </p:cNvPr>
          <p:cNvCxnSpPr>
            <a:stCxn id="8" idx="2"/>
          </p:cNvCxnSpPr>
          <p:nvPr/>
        </p:nvCxnSpPr>
        <p:spPr>
          <a:xfrm>
            <a:off x="8314267" y="3962674"/>
            <a:ext cx="304422" cy="6184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C86931B-C690-4942-AD53-581092686263}"/>
              </a:ext>
            </a:extLst>
          </p:cNvPr>
          <p:cNvCxnSpPr/>
          <p:nvPr/>
        </p:nvCxnSpPr>
        <p:spPr>
          <a:xfrm flipH="1">
            <a:off x="6924415" y="3401185"/>
            <a:ext cx="927378" cy="1281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46">
            <a:extLst>
              <a:ext uri="{FF2B5EF4-FFF2-40B4-BE49-F238E27FC236}">
                <a16:creationId xmlns:a16="http://schemas.microsoft.com/office/drawing/2014/main" id="{1D9E3862-E7DF-4921-9EA0-32C1A698D805}"/>
              </a:ext>
            </a:extLst>
          </p:cNvPr>
          <p:cNvCxnSpPr/>
          <p:nvPr/>
        </p:nvCxnSpPr>
        <p:spPr>
          <a:xfrm flipH="1" flipV="1">
            <a:off x="3174917" y="3241165"/>
            <a:ext cx="2817596" cy="259844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55">
            <a:extLst>
              <a:ext uri="{FF2B5EF4-FFF2-40B4-BE49-F238E27FC236}">
                <a16:creationId xmlns:a16="http://schemas.microsoft.com/office/drawing/2014/main" id="{45C508CB-22AD-4AC7-9FD0-769ED319670B}"/>
              </a:ext>
            </a:extLst>
          </p:cNvPr>
          <p:cNvCxnSpPr/>
          <p:nvPr/>
        </p:nvCxnSpPr>
        <p:spPr>
          <a:xfrm>
            <a:off x="847109" y="2994795"/>
            <a:ext cx="2577464" cy="21635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ihandform 35">
            <a:extLst>
              <a:ext uri="{FF2B5EF4-FFF2-40B4-BE49-F238E27FC236}">
                <a16:creationId xmlns:a16="http://schemas.microsoft.com/office/drawing/2014/main" id="{899C5ABF-ED5C-4EB2-8335-268681AC1254}"/>
              </a:ext>
            </a:extLst>
          </p:cNvPr>
          <p:cNvSpPr/>
          <p:nvPr/>
        </p:nvSpPr>
        <p:spPr>
          <a:xfrm>
            <a:off x="7105033" y="3568825"/>
            <a:ext cx="1684020" cy="1043940"/>
          </a:xfrm>
          <a:custGeom>
            <a:avLst/>
            <a:gdLst>
              <a:gd name="connsiteX0" fmla="*/ 3162300 w 3162300"/>
              <a:gd name="connsiteY0" fmla="*/ 1828800 h 1828800"/>
              <a:gd name="connsiteX1" fmla="*/ 2689860 w 3162300"/>
              <a:gd name="connsiteY1" fmla="*/ 1775460 h 1828800"/>
              <a:gd name="connsiteX2" fmla="*/ 2270760 w 3162300"/>
              <a:gd name="connsiteY2" fmla="*/ 1684020 h 1828800"/>
              <a:gd name="connsiteX3" fmla="*/ 1813560 w 3162300"/>
              <a:gd name="connsiteY3" fmla="*/ 1478280 h 1828800"/>
              <a:gd name="connsiteX4" fmla="*/ 1485900 w 3162300"/>
              <a:gd name="connsiteY4" fmla="*/ 1280160 h 1828800"/>
              <a:gd name="connsiteX5" fmla="*/ 1066800 w 3162300"/>
              <a:gd name="connsiteY5" fmla="*/ 952500 h 1828800"/>
              <a:gd name="connsiteX6" fmla="*/ 0 w 31623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2300" h="1828800">
                <a:moveTo>
                  <a:pt x="3162300" y="1828800"/>
                </a:moveTo>
                <a:cubicBezTo>
                  <a:pt x="3000375" y="1814195"/>
                  <a:pt x="2838450" y="1799590"/>
                  <a:pt x="2689860" y="1775460"/>
                </a:cubicBezTo>
                <a:cubicBezTo>
                  <a:pt x="2541270" y="1751330"/>
                  <a:pt x="2416810" y="1733550"/>
                  <a:pt x="2270760" y="1684020"/>
                </a:cubicBezTo>
                <a:cubicBezTo>
                  <a:pt x="2124710" y="1634490"/>
                  <a:pt x="1944370" y="1545590"/>
                  <a:pt x="1813560" y="1478280"/>
                </a:cubicBezTo>
                <a:cubicBezTo>
                  <a:pt x="1682750" y="1410970"/>
                  <a:pt x="1610360" y="1367790"/>
                  <a:pt x="1485900" y="1280160"/>
                </a:cubicBezTo>
                <a:cubicBezTo>
                  <a:pt x="1361440" y="1192530"/>
                  <a:pt x="1314450" y="1165860"/>
                  <a:pt x="1066800" y="952500"/>
                </a:cubicBezTo>
                <a:cubicBezTo>
                  <a:pt x="819150" y="739140"/>
                  <a:pt x="0" y="0"/>
                  <a:pt x="0" y="0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36">
            <a:extLst>
              <a:ext uri="{FF2B5EF4-FFF2-40B4-BE49-F238E27FC236}">
                <a16:creationId xmlns:a16="http://schemas.microsoft.com/office/drawing/2014/main" id="{EB15A60E-D619-4C08-AA1F-A608FA1514AB}"/>
              </a:ext>
            </a:extLst>
          </p:cNvPr>
          <p:cNvSpPr/>
          <p:nvPr/>
        </p:nvSpPr>
        <p:spPr>
          <a:xfrm>
            <a:off x="6769753" y="3416425"/>
            <a:ext cx="1449706" cy="753617"/>
          </a:xfrm>
          <a:custGeom>
            <a:avLst/>
            <a:gdLst>
              <a:gd name="connsiteX0" fmla="*/ 2636520 w 2636520"/>
              <a:gd name="connsiteY0" fmla="*/ 1493520 h 1493520"/>
              <a:gd name="connsiteX1" fmla="*/ 2286000 w 2636520"/>
              <a:gd name="connsiteY1" fmla="*/ 1485900 h 1493520"/>
              <a:gd name="connsiteX2" fmla="*/ 1912620 w 2636520"/>
              <a:gd name="connsiteY2" fmla="*/ 1455420 h 1493520"/>
              <a:gd name="connsiteX3" fmla="*/ 1577340 w 2636520"/>
              <a:gd name="connsiteY3" fmla="*/ 1356360 h 1493520"/>
              <a:gd name="connsiteX4" fmla="*/ 1310640 w 2636520"/>
              <a:gd name="connsiteY4" fmla="*/ 1181100 h 1493520"/>
              <a:gd name="connsiteX5" fmla="*/ 906780 w 2636520"/>
              <a:gd name="connsiteY5" fmla="*/ 845820 h 1493520"/>
              <a:gd name="connsiteX6" fmla="*/ 274320 w 2636520"/>
              <a:gd name="connsiteY6" fmla="*/ 274320 h 1493520"/>
              <a:gd name="connsiteX7" fmla="*/ 0 w 2636520"/>
              <a:gd name="connsiteY7" fmla="*/ 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93520">
                <a:moveTo>
                  <a:pt x="2636520" y="1493520"/>
                </a:moveTo>
                <a:cubicBezTo>
                  <a:pt x="2521585" y="1492885"/>
                  <a:pt x="2406650" y="1492250"/>
                  <a:pt x="2286000" y="1485900"/>
                </a:cubicBezTo>
                <a:cubicBezTo>
                  <a:pt x="2165350" y="1479550"/>
                  <a:pt x="2030730" y="1477010"/>
                  <a:pt x="1912620" y="1455420"/>
                </a:cubicBezTo>
                <a:cubicBezTo>
                  <a:pt x="1794510" y="1433830"/>
                  <a:pt x="1677670" y="1402080"/>
                  <a:pt x="1577340" y="1356360"/>
                </a:cubicBezTo>
                <a:cubicBezTo>
                  <a:pt x="1477010" y="1310640"/>
                  <a:pt x="1422400" y="1266190"/>
                  <a:pt x="1310640" y="1181100"/>
                </a:cubicBezTo>
                <a:cubicBezTo>
                  <a:pt x="1198880" y="1096010"/>
                  <a:pt x="1079500" y="996950"/>
                  <a:pt x="906780" y="845820"/>
                </a:cubicBezTo>
                <a:cubicBezTo>
                  <a:pt x="734060" y="694690"/>
                  <a:pt x="425450" y="415290"/>
                  <a:pt x="274320" y="274320"/>
                </a:cubicBezTo>
                <a:cubicBezTo>
                  <a:pt x="123190" y="133350"/>
                  <a:pt x="0" y="0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1F8E97E-9B9A-4A31-8F50-3DF1A5177640}"/>
              </a:ext>
            </a:extLst>
          </p:cNvPr>
          <p:cNvCxnSpPr/>
          <p:nvPr/>
        </p:nvCxnSpPr>
        <p:spPr>
          <a:xfrm flipH="1">
            <a:off x="6246714" y="2852937"/>
            <a:ext cx="139728" cy="3582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D92E030-A7DB-4B2D-B976-A576DD6B2547}"/>
              </a:ext>
            </a:extLst>
          </p:cNvPr>
          <p:cNvCxnSpPr/>
          <p:nvPr/>
        </p:nvCxnSpPr>
        <p:spPr>
          <a:xfrm>
            <a:off x="3246925" y="2714437"/>
            <a:ext cx="0" cy="225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38">
            <a:extLst>
              <a:ext uri="{FF2B5EF4-FFF2-40B4-BE49-F238E27FC236}">
                <a16:creationId xmlns:a16="http://schemas.microsoft.com/office/drawing/2014/main" id="{1294747B-9FCC-4511-8CC5-C2ED590B48C1}"/>
              </a:ext>
            </a:extLst>
          </p:cNvPr>
          <p:cNvGrpSpPr/>
          <p:nvPr/>
        </p:nvGrpSpPr>
        <p:grpSpPr>
          <a:xfrm>
            <a:off x="794722" y="2880644"/>
            <a:ext cx="4343399" cy="284321"/>
            <a:chOff x="852489" y="2664619"/>
            <a:chExt cx="4343399" cy="284321"/>
          </a:xfrm>
        </p:grpSpPr>
        <p:sp>
          <p:nvSpPr>
            <p:cNvPr id="21" name="Freihandform 100">
              <a:extLst>
                <a:ext uri="{FF2B5EF4-FFF2-40B4-BE49-F238E27FC236}">
                  <a16:creationId xmlns:a16="http://schemas.microsoft.com/office/drawing/2014/main" id="{DAFA3BA1-C8FB-4438-9389-3EAC4163E0B4}"/>
                </a:ext>
              </a:extLst>
            </p:cNvPr>
            <p:cNvSpPr/>
            <p:nvPr/>
          </p:nvSpPr>
          <p:spPr>
            <a:xfrm>
              <a:off x="4229100" y="2776538"/>
              <a:ext cx="966788" cy="152400"/>
            </a:xfrm>
            <a:custGeom>
              <a:avLst/>
              <a:gdLst>
                <a:gd name="connsiteX0" fmla="*/ 966788 w 966788"/>
                <a:gd name="connsiteY0" fmla="*/ 0 h 152400"/>
                <a:gd name="connsiteX1" fmla="*/ 876300 w 966788"/>
                <a:gd name="connsiteY1" fmla="*/ 61912 h 152400"/>
                <a:gd name="connsiteX2" fmla="*/ 738188 w 966788"/>
                <a:gd name="connsiteY2" fmla="*/ 109537 h 152400"/>
                <a:gd name="connsiteX3" fmla="*/ 614363 w 966788"/>
                <a:gd name="connsiteY3" fmla="*/ 128587 h 152400"/>
                <a:gd name="connsiteX4" fmla="*/ 395288 w 966788"/>
                <a:gd name="connsiteY4" fmla="*/ 142875 h 152400"/>
                <a:gd name="connsiteX5" fmla="*/ 0 w 966788"/>
                <a:gd name="connsiteY5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6788" h="152400">
                  <a:moveTo>
                    <a:pt x="966788" y="0"/>
                  </a:moveTo>
                  <a:cubicBezTo>
                    <a:pt x="940594" y="21828"/>
                    <a:pt x="914400" y="43656"/>
                    <a:pt x="876300" y="61912"/>
                  </a:cubicBezTo>
                  <a:cubicBezTo>
                    <a:pt x="838200" y="80168"/>
                    <a:pt x="781844" y="98425"/>
                    <a:pt x="738188" y="109537"/>
                  </a:cubicBezTo>
                  <a:cubicBezTo>
                    <a:pt x="694532" y="120649"/>
                    <a:pt x="671513" y="123031"/>
                    <a:pt x="614363" y="128587"/>
                  </a:cubicBezTo>
                  <a:cubicBezTo>
                    <a:pt x="557213" y="134143"/>
                    <a:pt x="497682" y="138906"/>
                    <a:pt x="395288" y="142875"/>
                  </a:cubicBezTo>
                  <a:cubicBezTo>
                    <a:pt x="292894" y="146844"/>
                    <a:pt x="146447" y="149622"/>
                    <a:pt x="0" y="15240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 101">
              <a:extLst>
                <a:ext uri="{FF2B5EF4-FFF2-40B4-BE49-F238E27FC236}">
                  <a16:creationId xmlns:a16="http://schemas.microsoft.com/office/drawing/2014/main" id="{E45613B9-A99A-4481-93AC-E582AEB3D261}"/>
                </a:ext>
              </a:extLst>
            </p:cNvPr>
            <p:cNvSpPr/>
            <p:nvPr/>
          </p:nvSpPr>
          <p:spPr>
            <a:xfrm>
              <a:off x="3819525" y="2933700"/>
              <a:ext cx="433388" cy="9525"/>
            </a:xfrm>
            <a:custGeom>
              <a:avLst/>
              <a:gdLst>
                <a:gd name="connsiteX0" fmla="*/ 433388 w 433388"/>
                <a:gd name="connsiteY0" fmla="*/ 0 h 9525"/>
                <a:gd name="connsiteX1" fmla="*/ 0 w 433388"/>
                <a:gd name="connsiteY1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3388" h="9525">
                  <a:moveTo>
                    <a:pt x="433388" y="0"/>
                  </a:moveTo>
                  <a:lnTo>
                    <a:pt x="0" y="9525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" name="Gerade Verbindung 103">
              <a:extLst>
                <a:ext uri="{FF2B5EF4-FFF2-40B4-BE49-F238E27FC236}">
                  <a16:creationId xmlns:a16="http://schemas.microsoft.com/office/drawing/2014/main" id="{8F79B9F6-DF32-43EB-AF3C-DED598681908}"/>
                </a:ext>
              </a:extLst>
            </p:cNvPr>
            <p:cNvCxnSpPr/>
            <p:nvPr/>
          </p:nvCxnSpPr>
          <p:spPr>
            <a:xfrm flipH="1" flipV="1">
              <a:off x="3814763" y="2871788"/>
              <a:ext cx="4762" cy="771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ihandform 106">
              <a:extLst>
                <a:ext uri="{FF2B5EF4-FFF2-40B4-BE49-F238E27FC236}">
                  <a16:creationId xmlns:a16="http://schemas.microsoft.com/office/drawing/2014/main" id="{52119AD9-3AC5-4F53-86C3-F86B4D1BE307}"/>
                </a:ext>
              </a:extLst>
            </p:cNvPr>
            <p:cNvSpPr/>
            <p:nvPr/>
          </p:nvSpPr>
          <p:spPr>
            <a:xfrm>
              <a:off x="3143250" y="2876550"/>
              <a:ext cx="676275" cy="0"/>
            </a:xfrm>
            <a:custGeom>
              <a:avLst/>
              <a:gdLst>
                <a:gd name="connsiteX0" fmla="*/ 676275 w 676275"/>
                <a:gd name="connsiteY0" fmla="*/ 0 h 0"/>
                <a:gd name="connsiteX1" fmla="*/ 0 w 6762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6275">
                  <a:moveTo>
                    <a:pt x="676275" y="0"/>
                  </a:moveTo>
                  <a:lnTo>
                    <a:pt x="0" y="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108">
              <a:extLst>
                <a:ext uri="{FF2B5EF4-FFF2-40B4-BE49-F238E27FC236}">
                  <a16:creationId xmlns:a16="http://schemas.microsoft.com/office/drawing/2014/main" id="{487EA5BC-C321-47DC-A182-EE4664E70C8D}"/>
                </a:ext>
              </a:extLst>
            </p:cNvPr>
            <p:cNvCxnSpPr/>
            <p:nvPr/>
          </p:nvCxnSpPr>
          <p:spPr>
            <a:xfrm flipH="1" flipV="1">
              <a:off x="2924175" y="2824163"/>
              <a:ext cx="219075" cy="47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111">
              <a:extLst>
                <a:ext uri="{FF2B5EF4-FFF2-40B4-BE49-F238E27FC236}">
                  <a16:creationId xmlns:a16="http://schemas.microsoft.com/office/drawing/2014/main" id="{621B0A78-6329-4E14-968F-3D79FF0E8229}"/>
                </a:ext>
              </a:extLst>
            </p:cNvPr>
            <p:cNvCxnSpPr/>
            <p:nvPr/>
          </p:nvCxnSpPr>
          <p:spPr>
            <a:xfrm flipH="1" flipV="1">
              <a:off x="2690813" y="2743200"/>
              <a:ext cx="228600" cy="52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ihandform 112">
              <a:extLst>
                <a:ext uri="{FF2B5EF4-FFF2-40B4-BE49-F238E27FC236}">
                  <a16:creationId xmlns:a16="http://schemas.microsoft.com/office/drawing/2014/main" id="{4750763E-9417-4DED-BFEA-EDAE70C7EAE9}"/>
                </a:ext>
              </a:extLst>
            </p:cNvPr>
            <p:cNvSpPr/>
            <p:nvPr/>
          </p:nvSpPr>
          <p:spPr>
            <a:xfrm>
              <a:off x="2143125" y="2700338"/>
              <a:ext cx="547688" cy="23812"/>
            </a:xfrm>
            <a:custGeom>
              <a:avLst/>
              <a:gdLst>
                <a:gd name="connsiteX0" fmla="*/ 547688 w 547688"/>
                <a:gd name="connsiteY0" fmla="*/ 23812 h 23812"/>
                <a:gd name="connsiteX1" fmla="*/ 338138 w 547688"/>
                <a:gd name="connsiteY1" fmla="*/ 19050 h 23812"/>
                <a:gd name="connsiteX2" fmla="*/ 147638 w 547688"/>
                <a:gd name="connsiteY2" fmla="*/ 9525 h 23812"/>
                <a:gd name="connsiteX3" fmla="*/ 0 w 547688"/>
                <a:gd name="connsiteY3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688" h="23812">
                  <a:moveTo>
                    <a:pt x="547688" y="23812"/>
                  </a:moveTo>
                  <a:lnTo>
                    <a:pt x="338138" y="19050"/>
                  </a:lnTo>
                  <a:cubicBezTo>
                    <a:pt x="271463" y="16669"/>
                    <a:pt x="147638" y="9525"/>
                    <a:pt x="147638" y="9525"/>
                  </a:cubicBezTo>
                  <a:lnTo>
                    <a:pt x="0" y="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 Verbindung 114">
              <a:extLst>
                <a:ext uri="{FF2B5EF4-FFF2-40B4-BE49-F238E27FC236}">
                  <a16:creationId xmlns:a16="http://schemas.microsoft.com/office/drawing/2014/main" id="{2C2633C7-BFD2-4FA2-8E2B-CFA154F165B8}"/>
                </a:ext>
              </a:extLst>
            </p:cNvPr>
            <p:cNvCxnSpPr/>
            <p:nvPr/>
          </p:nvCxnSpPr>
          <p:spPr>
            <a:xfrm flipV="1">
              <a:off x="2143125" y="2700338"/>
              <a:ext cx="0" cy="12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117">
              <a:extLst>
                <a:ext uri="{FF2B5EF4-FFF2-40B4-BE49-F238E27FC236}">
                  <a16:creationId xmlns:a16="http://schemas.microsoft.com/office/drawing/2014/main" id="{0533B3D6-04D9-4682-91CC-B3D75454A6D6}"/>
                </a:ext>
              </a:extLst>
            </p:cNvPr>
            <p:cNvCxnSpPr/>
            <p:nvPr/>
          </p:nvCxnSpPr>
          <p:spPr>
            <a:xfrm flipH="1" flipV="1">
              <a:off x="2019300" y="2819400"/>
              <a:ext cx="123825" cy="4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119">
              <a:extLst>
                <a:ext uri="{FF2B5EF4-FFF2-40B4-BE49-F238E27FC236}">
                  <a16:creationId xmlns:a16="http://schemas.microsoft.com/office/drawing/2014/main" id="{3979E46E-B1F0-4615-8D1C-248C62E0A00E}"/>
                </a:ext>
              </a:extLst>
            </p:cNvPr>
            <p:cNvCxnSpPr/>
            <p:nvPr/>
          </p:nvCxnSpPr>
          <p:spPr>
            <a:xfrm flipH="1" flipV="1">
              <a:off x="1809750" y="2776538"/>
              <a:ext cx="209550" cy="428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121">
              <a:extLst>
                <a:ext uri="{FF2B5EF4-FFF2-40B4-BE49-F238E27FC236}">
                  <a16:creationId xmlns:a16="http://schemas.microsoft.com/office/drawing/2014/main" id="{5892C18F-DF18-489F-BD8F-3BF6ED145F01}"/>
                </a:ext>
              </a:extLst>
            </p:cNvPr>
            <p:cNvCxnSpPr/>
            <p:nvPr/>
          </p:nvCxnSpPr>
          <p:spPr>
            <a:xfrm flipH="1" flipV="1">
              <a:off x="1581150" y="2728914"/>
              <a:ext cx="238125" cy="428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124">
              <a:extLst>
                <a:ext uri="{FF2B5EF4-FFF2-40B4-BE49-F238E27FC236}">
                  <a16:creationId xmlns:a16="http://schemas.microsoft.com/office/drawing/2014/main" id="{38A2B8EB-6575-4B29-BD45-A1E740CE30EF}"/>
                </a:ext>
              </a:extLst>
            </p:cNvPr>
            <p:cNvCxnSpPr/>
            <p:nvPr/>
          </p:nvCxnSpPr>
          <p:spPr>
            <a:xfrm flipH="1" flipV="1">
              <a:off x="966789" y="2681288"/>
              <a:ext cx="621505" cy="30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132">
              <a:extLst>
                <a:ext uri="{FF2B5EF4-FFF2-40B4-BE49-F238E27FC236}">
                  <a16:creationId xmlns:a16="http://schemas.microsoft.com/office/drawing/2014/main" id="{E3B5EA38-8C58-4316-A45C-0F91C158154F}"/>
                </a:ext>
              </a:extLst>
            </p:cNvPr>
            <p:cNvCxnSpPr/>
            <p:nvPr/>
          </p:nvCxnSpPr>
          <p:spPr>
            <a:xfrm flipH="1" flipV="1">
              <a:off x="852489" y="2664619"/>
              <a:ext cx="114300" cy="166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136">
              <a:extLst>
                <a:ext uri="{FF2B5EF4-FFF2-40B4-BE49-F238E27FC236}">
                  <a16:creationId xmlns:a16="http://schemas.microsoft.com/office/drawing/2014/main" id="{B0DBAB73-540A-487E-B162-6A9B18705210}"/>
                </a:ext>
              </a:extLst>
            </p:cNvPr>
            <p:cNvCxnSpPr/>
            <p:nvPr/>
          </p:nvCxnSpPr>
          <p:spPr>
            <a:xfrm>
              <a:off x="2915816" y="2795588"/>
              <a:ext cx="20265" cy="38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1D60C6B-1012-4EEA-A33A-E634A921CC7A}"/>
              </a:ext>
            </a:extLst>
          </p:cNvPr>
          <p:cNvCxnSpPr/>
          <p:nvPr/>
        </p:nvCxnSpPr>
        <p:spPr>
          <a:xfrm flipV="1">
            <a:off x="6746481" y="4437113"/>
            <a:ext cx="288032" cy="46787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76">
            <a:extLst>
              <a:ext uri="{FF2B5EF4-FFF2-40B4-BE49-F238E27FC236}">
                <a16:creationId xmlns:a16="http://schemas.microsoft.com/office/drawing/2014/main" id="{051A1E01-1FCB-4740-992D-8760C2108D92}"/>
              </a:ext>
            </a:extLst>
          </p:cNvPr>
          <p:cNvSpPr txBox="1"/>
          <p:nvPr/>
        </p:nvSpPr>
        <p:spPr>
          <a:xfrm>
            <a:off x="1854031" y="4045837"/>
            <a:ext cx="159210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36000" bIns="0" rtlCol="0">
            <a:spAutoFit/>
          </a:bodyPr>
          <a:lstStyle/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Cavity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-Ring-Down-</a:t>
            </a:r>
          </a:p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Spectroscopy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(CO</a:t>
            </a:r>
            <a:r>
              <a:rPr lang="de-DE" sz="12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47924B0-4BDC-42E1-9494-55E062653646}"/>
              </a:ext>
            </a:extLst>
          </p:cNvPr>
          <p:cNvCxnSpPr>
            <a:cxnSpLocks/>
          </p:cNvCxnSpPr>
          <p:nvPr/>
        </p:nvCxnSpPr>
        <p:spPr>
          <a:xfrm flipH="1" flipV="1">
            <a:off x="2512238" y="3238336"/>
            <a:ext cx="62874" cy="82267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:\Users\rubin01\Desktop\20150825 Vortrag zum Doktorandenseminar am 3_9_2015\Input\crds2.PNG">
            <a:extLst>
              <a:ext uri="{FF2B5EF4-FFF2-40B4-BE49-F238E27FC236}">
                <a16:creationId xmlns:a16="http://schemas.microsoft.com/office/drawing/2014/main" id="{4AD59513-97FE-4983-AD1B-0CCAB3E4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9765" y="4559883"/>
            <a:ext cx="1516396" cy="591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1" name="Gruppieren 36">
            <a:extLst>
              <a:ext uri="{FF2B5EF4-FFF2-40B4-BE49-F238E27FC236}">
                <a16:creationId xmlns:a16="http://schemas.microsoft.com/office/drawing/2014/main" id="{D07BA98C-CE82-4524-A758-5B3783BB038F}"/>
              </a:ext>
            </a:extLst>
          </p:cNvPr>
          <p:cNvGrpSpPr/>
          <p:nvPr/>
        </p:nvGrpSpPr>
        <p:grpSpPr>
          <a:xfrm>
            <a:off x="4797273" y="4219621"/>
            <a:ext cx="2048995" cy="932010"/>
            <a:chOff x="5652120" y="3649118"/>
            <a:chExt cx="2048995" cy="932010"/>
          </a:xfrm>
        </p:grpSpPr>
        <p:grpSp>
          <p:nvGrpSpPr>
            <p:cNvPr id="42" name="Gruppieren 58">
              <a:extLst>
                <a:ext uri="{FF2B5EF4-FFF2-40B4-BE49-F238E27FC236}">
                  <a16:creationId xmlns:a16="http://schemas.microsoft.com/office/drawing/2014/main" id="{1EC00760-DD5D-4E83-977E-028782851E11}"/>
                </a:ext>
              </a:extLst>
            </p:cNvPr>
            <p:cNvGrpSpPr/>
            <p:nvPr/>
          </p:nvGrpSpPr>
          <p:grpSpPr>
            <a:xfrm>
              <a:off x="5652120" y="3861048"/>
              <a:ext cx="1872208" cy="720080"/>
              <a:chOff x="2332609" y="1772816"/>
              <a:chExt cx="1872208" cy="720080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CCD876C-E20D-4E3C-8830-63183CF9420F}"/>
                  </a:ext>
                </a:extLst>
              </p:cNvPr>
              <p:cNvSpPr/>
              <p:nvPr/>
            </p:nvSpPr>
            <p:spPr>
              <a:xfrm>
                <a:off x="2332609" y="1772816"/>
                <a:ext cx="1872208" cy="72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45" name="Gruppieren 171">
                <a:extLst>
                  <a:ext uri="{FF2B5EF4-FFF2-40B4-BE49-F238E27FC236}">
                    <a16:creationId xmlns:a16="http://schemas.microsoft.com/office/drawing/2014/main" id="{2697B199-1C04-4A9D-B80E-42ED9C87F58C}"/>
                  </a:ext>
                </a:extLst>
              </p:cNvPr>
              <p:cNvGrpSpPr/>
              <p:nvPr/>
            </p:nvGrpSpPr>
            <p:grpSpPr>
              <a:xfrm>
                <a:off x="2517106" y="1982490"/>
                <a:ext cx="1502240" cy="295633"/>
                <a:chOff x="1225417" y="841472"/>
                <a:chExt cx="1502240" cy="295633"/>
              </a:xfrm>
            </p:grpSpPr>
            <p:cxnSp>
              <p:nvCxnSpPr>
                <p:cNvPr id="48" name="Gekrümmte Verbindung 90">
                  <a:extLst>
                    <a:ext uri="{FF2B5EF4-FFF2-40B4-BE49-F238E27FC236}">
                      <a16:creationId xmlns:a16="http://schemas.microsoft.com/office/drawing/2014/main" id="{C4A0A86D-3D65-4D61-AFA6-9B4A129ED9D5}"/>
                    </a:ext>
                  </a:extLst>
                </p:cNvPr>
                <p:cNvCxnSpPr/>
                <p:nvPr/>
              </p:nvCxnSpPr>
              <p:spPr>
                <a:xfrm rot="8100000">
                  <a:off x="1632065" y="841472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krümmte Verbindung 92">
                  <a:extLst>
                    <a:ext uri="{FF2B5EF4-FFF2-40B4-BE49-F238E27FC236}">
                      <a16:creationId xmlns:a16="http://schemas.microsoft.com/office/drawing/2014/main" id="{917AD4B0-C8F8-4AD4-B556-95C03AC0D845}"/>
                    </a:ext>
                  </a:extLst>
                </p:cNvPr>
                <p:cNvCxnSpPr/>
                <p:nvPr/>
              </p:nvCxnSpPr>
              <p:spPr>
                <a:xfrm rot="8100000">
                  <a:off x="1225417" y="841472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krümmte Verbindung 93">
                  <a:extLst>
                    <a:ext uri="{FF2B5EF4-FFF2-40B4-BE49-F238E27FC236}">
                      <a16:creationId xmlns:a16="http://schemas.microsoft.com/office/drawing/2014/main" id="{CBAC5F68-7F8C-4AED-9428-884D9E05CFCA}"/>
                    </a:ext>
                  </a:extLst>
                </p:cNvPr>
                <p:cNvCxnSpPr/>
                <p:nvPr/>
              </p:nvCxnSpPr>
              <p:spPr>
                <a:xfrm rot="8100000">
                  <a:off x="2439657" y="849105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krümmte Verbindung 94">
                  <a:extLst>
                    <a:ext uri="{FF2B5EF4-FFF2-40B4-BE49-F238E27FC236}">
                      <a16:creationId xmlns:a16="http://schemas.microsoft.com/office/drawing/2014/main" id="{511C84D1-B425-4863-B754-C8D6BF0371E6}"/>
                    </a:ext>
                  </a:extLst>
                </p:cNvPr>
                <p:cNvCxnSpPr/>
                <p:nvPr/>
              </p:nvCxnSpPr>
              <p:spPr>
                <a:xfrm rot="8100000">
                  <a:off x="2033009" y="849105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45D4C4E-0C21-4242-9A0B-91E6DA8F1A87}"/>
                  </a:ext>
                </a:extLst>
              </p:cNvPr>
              <p:cNvSpPr/>
              <p:nvPr/>
            </p:nvSpPr>
            <p:spPr>
              <a:xfrm>
                <a:off x="2392712" y="1844824"/>
                <a:ext cx="72008" cy="57005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A3245DA-C212-417D-BAFB-EEFC1515F7B9}"/>
                  </a:ext>
                </a:extLst>
              </p:cNvPr>
              <p:cNvSpPr/>
              <p:nvPr/>
            </p:nvSpPr>
            <p:spPr>
              <a:xfrm>
                <a:off x="4072706" y="1844824"/>
                <a:ext cx="72008" cy="57005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50E4A66-8127-4DF6-B110-6A1DC142933E}"/>
                </a:ext>
              </a:extLst>
            </p:cNvPr>
            <p:cNvSpPr txBox="1"/>
            <p:nvPr/>
          </p:nvSpPr>
          <p:spPr>
            <a:xfrm>
              <a:off x="5846958" y="3649118"/>
              <a:ext cx="18541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36000" bIns="0" rtlCol="0">
              <a:spAutoFit/>
            </a:bodyPr>
            <a:lstStyle/>
            <a:p>
              <a:r>
                <a:rPr lang="de-DE" sz="1200" dirty="0" err="1">
                  <a:latin typeface="Arial" pitchFamily="34" charset="0"/>
                  <a:cs typeface="Arial" pitchFamily="34" charset="0"/>
                </a:rPr>
                <a:t>Refractivity</a:t>
              </a:r>
              <a:r>
                <a:rPr lang="de-DE" sz="120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200" dirty="0" err="1">
                  <a:latin typeface="Arial" pitchFamily="34" charset="0"/>
                  <a:cs typeface="Arial" pitchFamily="34" charset="0"/>
                </a:rPr>
                <a:t>measurements</a:t>
              </a:r>
              <a:endParaRPr lang="de-DE" sz="1200" dirty="0">
                <a:latin typeface="Arial" pitchFamily="34" charset="0"/>
                <a:cs typeface="Arial" pitchFamily="34" charset="0"/>
              </a:endParaRPr>
            </a:p>
            <a:p>
              <a:r>
                <a:rPr lang="de-DE" sz="1200" dirty="0">
                  <a:latin typeface="Arial" pitchFamily="34" charset="0"/>
                  <a:cs typeface="Arial" pitchFamily="34" charset="0"/>
                </a:rPr>
                <a:t>(He, Ar &amp; N</a:t>
              </a:r>
              <a:r>
                <a:rPr lang="de-DE" sz="1200" baseline="-25000" dirty="0">
                  <a:latin typeface="Arial" pitchFamily="34" charset="0"/>
                  <a:cs typeface="Arial" pitchFamily="34" charset="0"/>
                </a:rPr>
                <a:t>2</a:t>
              </a:r>
              <a:r>
                <a:rPr lang="de-DE" sz="1200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B3FF2095-0D93-4027-9454-E63AB411365D}"/>
              </a:ext>
            </a:extLst>
          </p:cNvPr>
          <p:cNvSpPr txBox="1"/>
          <p:nvPr/>
        </p:nvSpPr>
        <p:spPr>
          <a:xfrm>
            <a:off x="4082185" y="551723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Pressure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Pa</a:t>
            </a:r>
            <a:r>
              <a:rPr lang="de-DE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E314F94-AE29-48C8-82A6-B43B9934639F}"/>
              </a:ext>
            </a:extLst>
          </p:cNvPr>
          <p:cNvSpPr txBox="1"/>
          <p:nvPr/>
        </p:nvSpPr>
        <p:spPr>
          <a:xfrm rot="-5400000">
            <a:off x="-987919" y="345213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relative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uncertainties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Freihandform 65">
            <a:extLst>
              <a:ext uri="{FF2B5EF4-FFF2-40B4-BE49-F238E27FC236}">
                <a16:creationId xmlns:a16="http://schemas.microsoft.com/office/drawing/2014/main" id="{DE39B5DD-ECA1-4D6A-A0C2-3F2FF6DCCE2B}"/>
              </a:ext>
            </a:extLst>
          </p:cNvPr>
          <p:cNvSpPr/>
          <p:nvPr/>
        </p:nvSpPr>
        <p:spPr>
          <a:xfrm>
            <a:off x="5752483" y="3387850"/>
            <a:ext cx="3038475" cy="1447800"/>
          </a:xfrm>
          <a:custGeom>
            <a:avLst/>
            <a:gdLst>
              <a:gd name="connsiteX0" fmla="*/ 0 w 3038475"/>
              <a:gd name="connsiteY0" fmla="*/ 0 h 1447800"/>
              <a:gd name="connsiteX1" fmla="*/ 276225 w 3038475"/>
              <a:gd name="connsiteY1" fmla="*/ 266700 h 1447800"/>
              <a:gd name="connsiteX2" fmla="*/ 666750 w 3038475"/>
              <a:gd name="connsiteY2" fmla="*/ 600075 h 1447800"/>
              <a:gd name="connsiteX3" fmla="*/ 971550 w 3038475"/>
              <a:gd name="connsiteY3" fmla="*/ 809625 h 1447800"/>
              <a:gd name="connsiteX4" fmla="*/ 1381125 w 3038475"/>
              <a:gd name="connsiteY4" fmla="*/ 1023938 h 1447800"/>
              <a:gd name="connsiteX5" fmla="*/ 1914525 w 3038475"/>
              <a:gd name="connsiteY5" fmla="*/ 1190625 h 1447800"/>
              <a:gd name="connsiteX6" fmla="*/ 3038475 w 3038475"/>
              <a:gd name="connsiteY6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8475" h="1447800">
                <a:moveTo>
                  <a:pt x="0" y="0"/>
                </a:moveTo>
                <a:cubicBezTo>
                  <a:pt x="82550" y="83344"/>
                  <a:pt x="165100" y="166688"/>
                  <a:pt x="276225" y="266700"/>
                </a:cubicBezTo>
                <a:cubicBezTo>
                  <a:pt x="387350" y="366713"/>
                  <a:pt x="550863" y="509588"/>
                  <a:pt x="666750" y="600075"/>
                </a:cubicBezTo>
                <a:cubicBezTo>
                  <a:pt x="782637" y="690562"/>
                  <a:pt x="852488" y="738981"/>
                  <a:pt x="971550" y="809625"/>
                </a:cubicBezTo>
                <a:cubicBezTo>
                  <a:pt x="1090612" y="880269"/>
                  <a:pt x="1223963" y="960438"/>
                  <a:pt x="1381125" y="1023938"/>
                </a:cubicBezTo>
                <a:cubicBezTo>
                  <a:pt x="1538287" y="1087438"/>
                  <a:pt x="1638300" y="1119981"/>
                  <a:pt x="1914525" y="1190625"/>
                </a:cubicBezTo>
                <a:cubicBezTo>
                  <a:pt x="2190750" y="1261269"/>
                  <a:pt x="2614612" y="1354534"/>
                  <a:pt x="3038475" y="144780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67">
            <a:extLst>
              <a:ext uri="{FF2B5EF4-FFF2-40B4-BE49-F238E27FC236}">
                <a16:creationId xmlns:a16="http://schemas.microsoft.com/office/drawing/2014/main" id="{0A7D4187-9181-4C8A-843C-2E165A5650A4}"/>
              </a:ext>
            </a:extLst>
          </p:cNvPr>
          <p:cNvGrpSpPr/>
          <p:nvPr/>
        </p:nvGrpSpPr>
        <p:grpSpPr>
          <a:xfrm>
            <a:off x="4871421" y="3302125"/>
            <a:ext cx="2793206" cy="85725"/>
            <a:chOff x="4929188" y="3086100"/>
            <a:chExt cx="2793206" cy="85725"/>
          </a:xfrm>
        </p:grpSpPr>
        <p:sp>
          <p:nvSpPr>
            <p:cNvPr id="57" name="Freihandform 68">
              <a:extLst>
                <a:ext uri="{FF2B5EF4-FFF2-40B4-BE49-F238E27FC236}">
                  <a16:creationId xmlns:a16="http://schemas.microsoft.com/office/drawing/2014/main" id="{8CF89820-E766-46D7-B1A9-AAE79EE347A1}"/>
                </a:ext>
              </a:extLst>
            </p:cNvPr>
            <p:cNvSpPr/>
            <p:nvPr/>
          </p:nvSpPr>
          <p:spPr>
            <a:xfrm>
              <a:off x="6603206" y="3166269"/>
              <a:ext cx="1119188" cy="5556"/>
            </a:xfrm>
            <a:custGeom>
              <a:avLst/>
              <a:gdLst>
                <a:gd name="connsiteX0" fmla="*/ 1119188 w 1119188"/>
                <a:gd name="connsiteY0" fmla="*/ 5556 h 5556"/>
                <a:gd name="connsiteX1" fmla="*/ 259557 w 1119188"/>
                <a:gd name="connsiteY1" fmla="*/ 5556 h 5556"/>
                <a:gd name="connsiteX2" fmla="*/ 173832 w 1119188"/>
                <a:gd name="connsiteY2" fmla="*/ 794 h 5556"/>
                <a:gd name="connsiteX3" fmla="*/ 0 w 1119188"/>
                <a:gd name="connsiteY3" fmla="*/ 794 h 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88" h="5556">
                  <a:moveTo>
                    <a:pt x="1119188" y="5556"/>
                  </a:moveTo>
                  <a:lnTo>
                    <a:pt x="259557" y="5556"/>
                  </a:lnTo>
                  <a:cubicBezTo>
                    <a:pt x="101998" y="4762"/>
                    <a:pt x="217091" y="1588"/>
                    <a:pt x="173832" y="794"/>
                  </a:cubicBezTo>
                  <a:cubicBezTo>
                    <a:pt x="130573" y="0"/>
                    <a:pt x="65286" y="397"/>
                    <a:pt x="0" y="79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 69">
              <a:extLst>
                <a:ext uri="{FF2B5EF4-FFF2-40B4-BE49-F238E27FC236}">
                  <a16:creationId xmlns:a16="http://schemas.microsoft.com/office/drawing/2014/main" id="{9944153F-B520-4B0F-8ED6-AC54CACE23A9}"/>
                </a:ext>
              </a:extLst>
            </p:cNvPr>
            <p:cNvSpPr/>
            <p:nvPr/>
          </p:nvSpPr>
          <p:spPr>
            <a:xfrm>
              <a:off x="5993606" y="3152775"/>
              <a:ext cx="609600" cy="2381"/>
            </a:xfrm>
            <a:custGeom>
              <a:avLst/>
              <a:gdLst>
                <a:gd name="connsiteX0" fmla="*/ 609600 w 609600"/>
                <a:gd name="connsiteY0" fmla="*/ 0 h 2381"/>
                <a:gd name="connsiteX1" fmla="*/ 219075 w 609600"/>
                <a:gd name="connsiteY1" fmla="*/ 2381 h 2381"/>
                <a:gd name="connsiteX2" fmla="*/ 0 w 609600"/>
                <a:gd name="connsiteY2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2381">
                  <a:moveTo>
                    <a:pt x="609600" y="0"/>
                  </a:moveTo>
                  <a:lnTo>
                    <a:pt x="219075" y="2381"/>
                  </a:lnTo>
                  <a:cubicBezTo>
                    <a:pt x="117475" y="2381"/>
                    <a:pt x="58737" y="119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 70">
              <a:extLst>
                <a:ext uri="{FF2B5EF4-FFF2-40B4-BE49-F238E27FC236}">
                  <a16:creationId xmlns:a16="http://schemas.microsoft.com/office/drawing/2014/main" id="{7ABE0E50-1598-42FB-82D8-F777BA5BE02E}"/>
                </a:ext>
              </a:extLst>
            </p:cNvPr>
            <p:cNvSpPr/>
            <p:nvPr/>
          </p:nvSpPr>
          <p:spPr>
            <a:xfrm>
              <a:off x="4929188" y="3086100"/>
              <a:ext cx="1040606" cy="42863"/>
            </a:xfrm>
            <a:custGeom>
              <a:avLst/>
              <a:gdLst>
                <a:gd name="connsiteX0" fmla="*/ 1040606 w 1040606"/>
                <a:gd name="connsiteY0" fmla="*/ 42863 h 42863"/>
                <a:gd name="connsiteX1" fmla="*/ 790575 w 1040606"/>
                <a:gd name="connsiteY1" fmla="*/ 42863 h 42863"/>
                <a:gd name="connsiteX2" fmla="*/ 650081 w 1040606"/>
                <a:gd name="connsiteY2" fmla="*/ 40481 h 42863"/>
                <a:gd name="connsiteX3" fmla="*/ 473868 w 1040606"/>
                <a:gd name="connsiteY3" fmla="*/ 35719 h 42863"/>
                <a:gd name="connsiteX4" fmla="*/ 350043 w 1040606"/>
                <a:gd name="connsiteY4" fmla="*/ 30956 h 42863"/>
                <a:gd name="connsiteX5" fmla="*/ 221456 w 1040606"/>
                <a:gd name="connsiteY5" fmla="*/ 14288 h 42863"/>
                <a:gd name="connsiteX6" fmla="*/ 166687 w 1040606"/>
                <a:gd name="connsiteY6" fmla="*/ 7144 h 42863"/>
                <a:gd name="connsiteX7" fmla="*/ 0 w 1040606"/>
                <a:gd name="connsiteY7" fmla="*/ 0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0606" h="42863">
                  <a:moveTo>
                    <a:pt x="1040606" y="42863"/>
                  </a:moveTo>
                  <a:lnTo>
                    <a:pt x="790575" y="42863"/>
                  </a:lnTo>
                  <a:cubicBezTo>
                    <a:pt x="725488" y="42466"/>
                    <a:pt x="650081" y="40481"/>
                    <a:pt x="650081" y="40481"/>
                  </a:cubicBezTo>
                  <a:lnTo>
                    <a:pt x="473868" y="35719"/>
                  </a:lnTo>
                  <a:cubicBezTo>
                    <a:pt x="423862" y="34132"/>
                    <a:pt x="392112" y="34528"/>
                    <a:pt x="350043" y="30956"/>
                  </a:cubicBezTo>
                  <a:cubicBezTo>
                    <a:pt x="307974" y="27384"/>
                    <a:pt x="221456" y="14288"/>
                    <a:pt x="221456" y="14288"/>
                  </a:cubicBezTo>
                  <a:cubicBezTo>
                    <a:pt x="190897" y="10319"/>
                    <a:pt x="203596" y="9525"/>
                    <a:pt x="166687" y="7144"/>
                  </a:cubicBezTo>
                  <a:cubicBezTo>
                    <a:pt x="129778" y="4763"/>
                    <a:pt x="64889" y="2381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71">
              <a:extLst>
                <a:ext uri="{FF2B5EF4-FFF2-40B4-BE49-F238E27FC236}">
                  <a16:creationId xmlns:a16="http://schemas.microsoft.com/office/drawing/2014/main" id="{D84E0CF2-661F-4D85-BB2B-8C4DEC5FCACB}"/>
                </a:ext>
              </a:extLst>
            </p:cNvPr>
            <p:cNvCxnSpPr>
              <a:stCxn id="58" idx="2"/>
              <a:endCxn id="59" idx="0"/>
            </p:cNvCxnSpPr>
            <p:nvPr/>
          </p:nvCxnSpPr>
          <p:spPr>
            <a:xfrm flipH="1" flipV="1">
              <a:off x="5969794" y="3128963"/>
              <a:ext cx="23812" cy="23812"/>
            </a:xfrm>
            <a:prstGeom prst="line">
              <a:avLst/>
            </a:prstGeom>
            <a:ln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2">
              <a:extLst>
                <a:ext uri="{FF2B5EF4-FFF2-40B4-BE49-F238E27FC236}">
                  <a16:creationId xmlns:a16="http://schemas.microsoft.com/office/drawing/2014/main" id="{8B43C635-87DA-483E-A43B-18C656BA0C00}"/>
                </a:ext>
              </a:extLst>
            </p:cNvPr>
            <p:cNvCxnSpPr>
              <a:stCxn id="57" idx="3"/>
              <a:endCxn id="58" idx="0"/>
            </p:cNvCxnSpPr>
            <p:nvPr/>
          </p:nvCxnSpPr>
          <p:spPr>
            <a:xfrm flipV="1">
              <a:off x="6603206" y="3152775"/>
              <a:ext cx="0" cy="14288"/>
            </a:xfrm>
            <a:prstGeom prst="line">
              <a:avLst/>
            </a:prstGeom>
            <a:ln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Pfeil nach rechts 6">
            <a:extLst>
              <a:ext uri="{FF2B5EF4-FFF2-40B4-BE49-F238E27FC236}">
                <a16:creationId xmlns:a16="http://schemas.microsoft.com/office/drawing/2014/main" id="{92F7F473-0E69-430B-BE65-A40D23715B2F}"/>
              </a:ext>
            </a:extLst>
          </p:cNvPr>
          <p:cNvSpPr/>
          <p:nvPr/>
        </p:nvSpPr>
        <p:spPr>
          <a:xfrm flipH="1">
            <a:off x="764321" y="1493491"/>
            <a:ext cx="6912768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 7.54 – Vacuum </a:t>
            </a:r>
            <a:r>
              <a:rPr lang="de-DE" dirty="0" err="1"/>
              <a:t>Metrology</a:t>
            </a:r>
            <a:endParaRPr lang="de-DE" dirty="0"/>
          </a:p>
        </p:txBody>
      </p:sp>
      <p:sp>
        <p:nvSpPr>
          <p:cNvPr id="63" name="Pfeil nach rechts 9">
            <a:extLst>
              <a:ext uri="{FF2B5EF4-FFF2-40B4-BE49-F238E27FC236}">
                <a16:creationId xmlns:a16="http://schemas.microsoft.com/office/drawing/2014/main" id="{F4036589-F46A-48BC-AAF1-96D7BB7211CE}"/>
              </a:ext>
            </a:extLst>
          </p:cNvPr>
          <p:cNvSpPr/>
          <p:nvPr/>
        </p:nvSpPr>
        <p:spPr>
          <a:xfrm>
            <a:off x="7715189" y="1493491"/>
            <a:ext cx="1291501" cy="64807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 3.33</a:t>
            </a:r>
          </a:p>
        </p:txBody>
      </p:sp>
      <p:sp>
        <p:nvSpPr>
          <p:cNvPr id="36" name="Textfeld 74">
            <a:extLst>
              <a:ext uri="{FF2B5EF4-FFF2-40B4-BE49-F238E27FC236}">
                <a16:creationId xmlns:a16="http://schemas.microsoft.com/office/drawing/2014/main" id="{4A620192-B30D-4A9D-A911-8F335E580119}"/>
              </a:ext>
            </a:extLst>
          </p:cNvPr>
          <p:cNvSpPr txBox="1"/>
          <p:nvPr/>
        </p:nvSpPr>
        <p:spPr>
          <a:xfrm>
            <a:off x="3330298" y="3715411"/>
            <a:ext cx="172431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36000" bIns="0" rtlCol="0">
            <a:spAutoFit/>
          </a:bodyPr>
          <a:lstStyle/>
          <a:p>
            <a:r>
              <a:rPr lang="de-DE" sz="1200" dirty="0">
                <a:latin typeface="Arial" pitchFamily="34" charset="0"/>
                <a:cs typeface="Arial" pitchFamily="34" charset="0"/>
              </a:rPr>
              <a:t>Absorption-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spectroscopy</a:t>
            </a:r>
            <a:endParaRPr lang="de-DE" sz="1200" dirty="0">
              <a:latin typeface="Arial" pitchFamily="34" charset="0"/>
              <a:cs typeface="Arial" pitchFamily="34" charset="0"/>
            </a:endParaRPr>
          </a:p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Herriott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-Cells (CO</a:t>
            </a:r>
            <a:r>
              <a:rPr lang="de-DE" sz="12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54" name="Picture 3" descr="C:\Users\rubin01\Desktop\FotoGHC_ohnePfeil.png">
            <a:extLst>
              <a:ext uri="{FF2B5EF4-FFF2-40B4-BE49-F238E27FC236}">
                <a16:creationId xmlns:a16="http://schemas.microsoft.com/office/drawing/2014/main" id="{2A393AB8-9D81-4770-8BCD-C7E66C8C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7810" y="4188640"/>
            <a:ext cx="897675" cy="962991"/>
          </a:xfrm>
          <a:prstGeom prst="rect">
            <a:avLst/>
          </a:prstGeom>
          <a:noFill/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DCF830A-54D2-465B-8F42-F20604444FEC}"/>
              </a:ext>
            </a:extLst>
          </p:cNvPr>
          <p:cNvCxnSpPr>
            <a:cxnSpLocks/>
          </p:cNvCxnSpPr>
          <p:nvPr/>
        </p:nvCxnSpPr>
        <p:spPr>
          <a:xfrm flipV="1">
            <a:off x="4555752" y="3451486"/>
            <a:ext cx="98680" cy="23998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feld 76">
            <a:extLst>
              <a:ext uri="{FF2B5EF4-FFF2-40B4-BE49-F238E27FC236}">
                <a16:creationId xmlns:a16="http://schemas.microsoft.com/office/drawing/2014/main" id="{5CCBA062-156F-413C-B2A0-BF92E48100A2}"/>
              </a:ext>
            </a:extLst>
          </p:cNvPr>
          <p:cNvSpPr txBox="1"/>
          <p:nvPr/>
        </p:nvSpPr>
        <p:spPr>
          <a:xfrm>
            <a:off x="880144" y="3701365"/>
            <a:ext cx="89974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36000" bIns="0" rtlCol="0">
            <a:spAutoFit/>
          </a:bodyPr>
          <a:lstStyle/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Magneto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</a:t>
            </a:r>
          </a:p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optic</a:t>
            </a:r>
            <a:endParaRPr lang="de-DE" sz="12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sz="1200" dirty="0">
                <a:latin typeface="Arial" pitchFamily="34" charset="0"/>
                <a:cs typeface="Arial" pitchFamily="34" charset="0"/>
              </a:rPr>
              <a:t>traps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B0E0B48E-4E01-4847-A76D-D8233856E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94" y="4284996"/>
            <a:ext cx="896472" cy="8668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2" name="Gerade Verbindung 55">
            <a:extLst>
              <a:ext uri="{FF2B5EF4-FFF2-40B4-BE49-F238E27FC236}">
                <a16:creationId xmlns:a16="http://schemas.microsoft.com/office/drawing/2014/main" id="{0BBEA1C0-CD38-4C1A-B316-6A4E1E925AE2}"/>
              </a:ext>
            </a:extLst>
          </p:cNvPr>
          <p:cNvCxnSpPr>
            <a:cxnSpLocks/>
          </p:cNvCxnSpPr>
          <p:nvPr/>
        </p:nvCxnSpPr>
        <p:spPr>
          <a:xfrm>
            <a:off x="847109" y="2771180"/>
            <a:ext cx="1199058" cy="55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5574FB3-FF8B-4190-9F37-716372FB03CF}"/>
              </a:ext>
            </a:extLst>
          </p:cNvPr>
          <p:cNvCxnSpPr>
            <a:cxnSpLocks/>
          </p:cNvCxnSpPr>
          <p:nvPr/>
        </p:nvCxnSpPr>
        <p:spPr>
          <a:xfrm flipH="1" flipV="1">
            <a:off x="1238926" y="2776753"/>
            <a:ext cx="67667" cy="89080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Pfeil: nach unten 83">
            <a:extLst>
              <a:ext uri="{FF2B5EF4-FFF2-40B4-BE49-F238E27FC236}">
                <a16:creationId xmlns:a16="http://schemas.microsoft.com/office/drawing/2014/main" id="{C3A16980-F7DA-49AA-A8DC-FFA6C5E18E42}"/>
              </a:ext>
            </a:extLst>
          </p:cNvPr>
          <p:cNvSpPr/>
          <p:nvPr/>
        </p:nvSpPr>
        <p:spPr>
          <a:xfrm>
            <a:off x="5616401" y="3563007"/>
            <a:ext cx="216024" cy="37724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Pfeil: nach unten 84">
            <a:extLst>
              <a:ext uri="{FF2B5EF4-FFF2-40B4-BE49-F238E27FC236}">
                <a16:creationId xmlns:a16="http://schemas.microsoft.com/office/drawing/2014/main" id="{8428B7E0-444D-4731-B40D-8EE7C60AE24D}"/>
              </a:ext>
            </a:extLst>
          </p:cNvPr>
          <p:cNvSpPr/>
          <p:nvPr/>
        </p:nvSpPr>
        <p:spPr>
          <a:xfrm>
            <a:off x="8301915" y="4831115"/>
            <a:ext cx="216024" cy="27699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Pfeil: nach unten 86">
            <a:extLst>
              <a:ext uri="{FF2B5EF4-FFF2-40B4-BE49-F238E27FC236}">
                <a16:creationId xmlns:a16="http://schemas.microsoft.com/office/drawing/2014/main" id="{C42DDE80-A5C9-46AA-89DF-D2F3E141724D}"/>
              </a:ext>
            </a:extLst>
          </p:cNvPr>
          <p:cNvSpPr/>
          <p:nvPr/>
        </p:nvSpPr>
        <p:spPr>
          <a:xfrm>
            <a:off x="3160757" y="3298068"/>
            <a:ext cx="216024" cy="37724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Pfeil: nach unten 87">
            <a:extLst>
              <a:ext uri="{FF2B5EF4-FFF2-40B4-BE49-F238E27FC236}">
                <a16:creationId xmlns:a16="http://schemas.microsoft.com/office/drawing/2014/main" id="{7E462F8C-710D-4BFB-B154-134AB9F4B066}"/>
              </a:ext>
            </a:extLst>
          </p:cNvPr>
          <p:cNvSpPr/>
          <p:nvPr/>
        </p:nvSpPr>
        <p:spPr>
          <a:xfrm>
            <a:off x="855888" y="3049713"/>
            <a:ext cx="216024" cy="37724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274B39FB-5062-4FB6-B713-4F45C0724B03}"/>
              </a:ext>
            </a:extLst>
          </p:cNvPr>
          <p:cNvSpPr/>
          <p:nvPr/>
        </p:nvSpPr>
        <p:spPr>
          <a:xfrm>
            <a:off x="5832425" y="3509682"/>
            <a:ext cx="598394" cy="524436"/>
          </a:xfrm>
          <a:custGeom>
            <a:avLst/>
            <a:gdLst>
              <a:gd name="connsiteX0" fmla="*/ 0 w 598394"/>
              <a:gd name="connsiteY0" fmla="*/ 0 h 524436"/>
              <a:gd name="connsiteX1" fmla="*/ 141194 w 598394"/>
              <a:gd name="connsiteY1" fmla="*/ 147918 h 524436"/>
              <a:gd name="connsiteX2" fmla="*/ 369794 w 598394"/>
              <a:gd name="connsiteY2" fmla="*/ 349624 h 524436"/>
              <a:gd name="connsiteX3" fmla="*/ 598394 w 598394"/>
              <a:gd name="connsiteY3" fmla="*/ 524436 h 52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394" h="524436">
                <a:moveTo>
                  <a:pt x="0" y="0"/>
                </a:moveTo>
                <a:cubicBezTo>
                  <a:pt x="39781" y="44823"/>
                  <a:pt x="79562" y="89647"/>
                  <a:pt x="141194" y="147918"/>
                </a:cubicBezTo>
                <a:cubicBezTo>
                  <a:pt x="202826" y="206189"/>
                  <a:pt x="293594" y="286871"/>
                  <a:pt x="369794" y="349624"/>
                </a:cubicBezTo>
                <a:cubicBezTo>
                  <a:pt x="445994" y="412377"/>
                  <a:pt x="522194" y="468406"/>
                  <a:pt x="598394" y="524436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A5B87F0A-2B49-4870-983E-6466807E2C58}"/>
              </a:ext>
            </a:extLst>
          </p:cNvPr>
          <p:cNvSpPr/>
          <p:nvPr/>
        </p:nvSpPr>
        <p:spPr>
          <a:xfrm>
            <a:off x="5836443" y="3514726"/>
            <a:ext cx="581026" cy="507206"/>
          </a:xfrm>
          <a:custGeom>
            <a:avLst/>
            <a:gdLst>
              <a:gd name="connsiteX0" fmla="*/ 0 w 598394"/>
              <a:gd name="connsiteY0" fmla="*/ 0 h 524436"/>
              <a:gd name="connsiteX1" fmla="*/ 141194 w 598394"/>
              <a:gd name="connsiteY1" fmla="*/ 147918 h 524436"/>
              <a:gd name="connsiteX2" fmla="*/ 369794 w 598394"/>
              <a:gd name="connsiteY2" fmla="*/ 349624 h 524436"/>
              <a:gd name="connsiteX3" fmla="*/ 598394 w 598394"/>
              <a:gd name="connsiteY3" fmla="*/ 524436 h 52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394" h="524436">
                <a:moveTo>
                  <a:pt x="0" y="0"/>
                </a:moveTo>
                <a:cubicBezTo>
                  <a:pt x="39781" y="44823"/>
                  <a:pt x="79562" y="89647"/>
                  <a:pt x="141194" y="147918"/>
                </a:cubicBezTo>
                <a:cubicBezTo>
                  <a:pt x="202826" y="206189"/>
                  <a:pt x="293594" y="286871"/>
                  <a:pt x="369794" y="349624"/>
                </a:cubicBezTo>
                <a:cubicBezTo>
                  <a:pt x="445994" y="412377"/>
                  <a:pt x="522194" y="468406"/>
                  <a:pt x="598394" y="524436"/>
                </a:cubicBezTo>
              </a:path>
            </a:pathLst>
          </a:custGeom>
          <a:noFill/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8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4756322E-4312-4F19-AAAF-AAB7580011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3550" y="4453566"/>
            <a:ext cx="4001045" cy="1838302"/>
          </a:xfrm>
        </p:spPr>
        <p:txBody>
          <a:bodyPr>
            <a:normAutofit/>
          </a:bodyPr>
          <a:lstStyle/>
          <a:p>
            <a:r>
              <a:rPr lang="de-DE" sz="1800" dirty="0"/>
              <a:t>Fabry-Perot-Resonator</a:t>
            </a:r>
          </a:p>
          <a:p>
            <a:r>
              <a:rPr lang="de-DE" sz="1800" dirty="0"/>
              <a:t>Measurement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refractivity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r>
              <a:rPr lang="de-DE" sz="1800" dirty="0"/>
              <a:t> </a:t>
            </a:r>
            <a:r>
              <a:rPr lang="de-DE" sz="1800" dirty="0" err="1"/>
              <a:t>difference</a:t>
            </a:r>
            <a:r>
              <a:rPr lang="de-DE" sz="1800" dirty="0"/>
              <a:t>.</a:t>
            </a:r>
          </a:p>
          <a:p>
            <a:r>
              <a:rPr lang="de-DE" sz="1800" dirty="0" err="1"/>
              <a:t>Calculation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partial </a:t>
            </a:r>
            <a:r>
              <a:rPr lang="de-DE" sz="1800" dirty="0" err="1"/>
              <a:t>pressure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ideal </a:t>
            </a:r>
            <a:r>
              <a:rPr lang="de-DE" sz="1800" dirty="0" err="1"/>
              <a:t>or</a:t>
            </a:r>
            <a:r>
              <a:rPr lang="de-DE" sz="1800" dirty="0"/>
              <a:t> real gas </a:t>
            </a:r>
            <a:r>
              <a:rPr lang="de-DE" sz="1800" dirty="0" err="1"/>
              <a:t>law</a:t>
            </a:r>
            <a:r>
              <a:rPr lang="de-DE" sz="1800" dirty="0"/>
              <a:t>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7275A5-DBD3-4AA4-85E5-627AD8990F00}"/>
              </a:ext>
            </a:extLst>
          </p:cNvPr>
          <p:cNvGrpSpPr/>
          <p:nvPr/>
        </p:nvGrpSpPr>
        <p:grpSpPr>
          <a:xfrm>
            <a:off x="791865" y="1015567"/>
            <a:ext cx="7488832" cy="3391252"/>
            <a:chOff x="791865" y="1015567"/>
            <a:chExt cx="7488832" cy="339125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2E174B7-9890-4B85-A4C1-483F5713B601}"/>
                </a:ext>
              </a:extLst>
            </p:cNvPr>
            <p:cNvSpPr/>
            <p:nvPr/>
          </p:nvSpPr>
          <p:spPr>
            <a:xfrm>
              <a:off x="791865" y="1015567"/>
              <a:ext cx="7488832" cy="33123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7" name="Picture 5" descr="Q:\Projekte\Optische Druckmessung\20160128 Poster für AG\WellenLgestreckt.PNG">
              <a:extLst>
                <a:ext uri="{FF2B5EF4-FFF2-40B4-BE49-F238E27FC236}">
                  <a16:creationId xmlns:a16="http://schemas.microsoft.com/office/drawing/2014/main" id="{1FD33A63-51C6-4074-86B1-6184BE824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1501" y="2702608"/>
              <a:ext cx="1905000" cy="219075"/>
            </a:xfrm>
            <a:prstGeom prst="rect">
              <a:avLst/>
            </a:prstGeom>
            <a:noFill/>
          </p:spPr>
        </p:pic>
        <p:pic>
          <p:nvPicPr>
            <p:cNvPr id="18" name="Picture 5" descr="Q:\Projekte\Optische Druckmessung\20160128 Poster für AG\WellenLgestreckt.PNG">
              <a:extLst>
                <a:ext uri="{FF2B5EF4-FFF2-40B4-BE49-F238E27FC236}">
                  <a16:creationId xmlns:a16="http://schemas.microsoft.com/office/drawing/2014/main" id="{C50E37EF-A754-462C-8348-EA4FF7010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8261" y="2700326"/>
              <a:ext cx="1905000" cy="219075"/>
            </a:xfrm>
            <a:prstGeom prst="rect">
              <a:avLst/>
            </a:prstGeom>
            <a:noFill/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32D82D2-BC82-49D0-94BC-76AC5137D281}"/>
                </a:ext>
              </a:extLst>
            </p:cNvPr>
            <p:cNvSpPr txBox="1"/>
            <p:nvPr/>
          </p:nvSpPr>
          <p:spPr>
            <a:xfrm>
              <a:off x="7804411" y="1212427"/>
              <a:ext cx="3097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sz="16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66F6315-3D2B-44D7-9C1D-6C33AD4F82A5}"/>
                </a:ext>
              </a:extLst>
            </p:cNvPr>
            <p:cNvSpPr/>
            <p:nvPr/>
          </p:nvSpPr>
          <p:spPr>
            <a:xfrm>
              <a:off x="2808089" y="2239703"/>
              <a:ext cx="2448272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532A875-B14B-403A-B548-AFADBA424C7A}"/>
                </a:ext>
              </a:extLst>
            </p:cNvPr>
            <p:cNvSpPr/>
            <p:nvPr/>
          </p:nvSpPr>
          <p:spPr>
            <a:xfrm>
              <a:off x="2808089" y="2728901"/>
              <a:ext cx="2448272" cy="158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AA768B1-33AF-4031-8D8E-74C62C85AE7A}"/>
                </a:ext>
              </a:extLst>
            </p:cNvPr>
            <p:cNvSpPr/>
            <p:nvPr/>
          </p:nvSpPr>
          <p:spPr>
            <a:xfrm>
              <a:off x="2808089" y="2465252"/>
              <a:ext cx="2448272" cy="158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cxnSp>
          <p:nvCxnSpPr>
            <p:cNvPr id="23" name="Gekrümmte Verbindung 52">
              <a:extLst>
                <a:ext uri="{FF2B5EF4-FFF2-40B4-BE49-F238E27FC236}">
                  <a16:creationId xmlns:a16="http://schemas.microsoft.com/office/drawing/2014/main" id="{106AFECC-885A-417A-9132-BCE9C685AD1F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351069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krümmte Verbindung 55">
              <a:extLst>
                <a:ext uri="{FF2B5EF4-FFF2-40B4-BE49-F238E27FC236}">
                  <a16:creationId xmlns:a16="http://schemas.microsoft.com/office/drawing/2014/main" id="{791AA866-0A6B-487A-A8DB-7B466550BA09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12170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krümmte Verbindung 56">
              <a:extLst>
                <a:ext uri="{FF2B5EF4-FFF2-40B4-BE49-F238E27FC236}">
                  <a16:creationId xmlns:a16="http://schemas.microsoft.com/office/drawing/2014/main" id="{6F9E4325-63B0-42B2-9FA3-10FC7A4D1F34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73271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krümmte Verbindung 57">
              <a:extLst>
                <a:ext uri="{FF2B5EF4-FFF2-40B4-BE49-F238E27FC236}">
                  <a16:creationId xmlns:a16="http://schemas.microsoft.com/office/drawing/2014/main" id="{FE1A4241-AA83-4A17-8887-01258F8AE1A1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2278075" y="232918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58">
              <a:extLst>
                <a:ext uri="{FF2B5EF4-FFF2-40B4-BE49-F238E27FC236}">
                  <a16:creationId xmlns:a16="http://schemas.microsoft.com/office/drawing/2014/main" id="{FA64301F-2423-48F2-A7AE-3755AEC80D49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1664949" y="232918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60">
              <a:extLst>
                <a:ext uri="{FF2B5EF4-FFF2-40B4-BE49-F238E27FC236}">
                  <a16:creationId xmlns:a16="http://schemas.microsoft.com/office/drawing/2014/main" id="{6B594302-806E-47C2-AC8B-9B7F3C6C6FD0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5364616" y="2329186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krümmte Verbindung 61">
              <a:extLst>
                <a:ext uri="{FF2B5EF4-FFF2-40B4-BE49-F238E27FC236}">
                  <a16:creationId xmlns:a16="http://schemas.microsoft.com/office/drawing/2014/main" id="{D50EE6C6-D991-4815-9688-FB8C862D61D9}"/>
                </a:ext>
              </a:extLst>
            </p:cNvPr>
            <p:cNvCxnSpPr>
              <a:cxnSpLocks noChangeAspect="1"/>
            </p:cNvCxnSpPr>
            <p:nvPr/>
          </p:nvCxnSpPr>
          <p:spPr>
            <a:xfrm rot="8100000" flipH="1" flipV="1">
              <a:off x="5668523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krümmte Verbindung 62">
              <a:extLst>
                <a:ext uri="{FF2B5EF4-FFF2-40B4-BE49-F238E27FC236}">
                  <a16:creationId xmlns:a16="http://schemas.microsoft.com/office/drawing/2014/main" id="{863549B8-D1C6-4838-A890-DCFEE7C0ADA1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351069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krümmte Verbindung 65">
              <a:extLst>
                <a:ext uri="{FF2B5EF4-FFF2-40B4-BE49-F238E27FC236}">
                  <a16:creationId xmlns:a16="http://schemas.microsoft.com/office/drawing/2014/main" id="{2264089B-C98B-4E2F-822C-C430EB086720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12170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krümmte Verbindung 66">
              <a:extLst>
                <a:ext uri="{FF2B5EF4-FFF2-40B4-BE49-F238E27FC236}">
                  <a16:creationId xmlns:a16="http://schemas.microsoft.com/office/drawing/2014/main" id="{EF71C1BE-DABD-435B-A501-918E6730A3F7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73271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86C8F9F-3031-420A-AC67-FC5F3C407910}"/>
                </a:ext>
              </a:extLst>
            </p:cNvPr>
            <p:cNvSpPr/>
            <p:nvPr/>
          </p:nvSpPr>
          <p:spPr>
            <a:xfrm>
              <a:off x="2736081" y="2239703"/>
              <a:ext cx="72008" cy="86409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FCD1D4B-1115-46CE-9115-A0E497D897D4}"/>
                </a:ext>
              </a:extLst>
            </p:cNvPr>
            <p:cNvSpPr/>
            <p:nvPr/>
          </p:nvSpPr>
          <p:spPr>
            <a:xfrm>
              <a:off x="916429" y="2681276"/>
              <a:ext cx="1008112" cy="4320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Laser 2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AE784400-9E8C-46A9-89D0-C60795D3D765}"/>
                </a:ext>
              </a:extLst>
            </p:cNvPr>
            <p:cNvSpPr/>
            <p:nvPr/>
          </p:nvSpPr>
          <p:spPr>
            <a:xfrm>
              <a:off x="916429" y="2249228"/>
              <a:ext cx="1008112" cy="4320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Laser 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F167D211-1DA5-4341-948A-7355691A4B6B}"/>
                </a:ext>
              </a:extLst>
            </p:cNvPr>
            <p:cNvSpPr/>
            <p:nvPr/>
          </p:nvSpPr>
          <p:spPr>
            <a:xfrm>
              <a:off x="5256361" y="2239703"/>
              <a:ext cx="72008" cy="86409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cxnSp>
          <p:nvCxnSpPr>
            <p:cNvPr id="47" name="Gekrümmte Verbindung 73">
              <a:extLst>
                <a:ext uri="{FF2B5EF4-FFF2-40B4-BE49-F238E27FC236}">
                  <a16:creationId xmlns:a16="http://schemas.microsoft.com/office/drawing/2014/main" id="{62016220-F1BC-4F3E-A733-2CE5A0B96DAE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289968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krümmte Verbindung 74">
              <a:extLst>
                <a:ext uri="{FF2B5EF4-FFF2-40B4-BE49-F238E27FC236}">
                  <a16:creationId xmlns:a16="http://schemas.microsoft.com/office/drawing/2014/main" id="{F06FCA5A-869A-41A0-A772-837CBCD130C4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289968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9DF36C3F-DF4A-46F0-B21F-A9ECAFC10A3B}"/>
                </a:ext>
              </a:extLst>
            </p:cNvPr>
            <p:cNvSpPr/>
            <p:nvPr/>
          </p:nvSpPr>
          <p:spPr>
            <a:xfrm>
              <a:off x="5976441" y="2167695"/>
              <a:ext cx="2232248" cy="100811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Lock-In-</a:t>
              </a:r>
              <a:r>
                <a:rPr lang="de-DE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technique</a:t>
              </a:r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and</a:t>
              </a:r>
            </a:p>
            <a:p>
              <a:pPr algn="ctr"/>
              <a:r>
                <a:rPr lang="de-DE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frequency</a:t>
              </a:r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measurement</a:t>
              </a:r>
              <a:endPara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D6CDFFA-01B5-4426-8608-EBD04AB2DC40}"/>
                </a:ext>
              </a:extLst>
            </p:cNvPr>
            <p:cNvSpPr txBox="1"/>
            <p:nvPr/>
          </p:nvSpPr>
          <p:spPr>
            <a:xfrm>
              <a:off x="3227594" y="1990338"/>
              <a:ext cx="1648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Double-resonator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353E30A-3E02-4DAC-8C5C-6759480322FF}"/>
                </a:ext>
              </a:extLst>
            </p:cNvPr>
            <p:cNvSpPr/>
            <p:nvPr/>
          </p:nvSpPr>
          <p:spPr>
            <a:xfrm>
              <a:off x="2664073" y="1951671"/>
              <a:ext cx="2736304" cy="1440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ECDCFF1-082D-40E7-A7E7-85E33E370574}"/>
                </a:ext>
              </a:extLst>
            </p:cNvPr>
            <p:cNvSpPr txBox="1"/>
            <p:nvPr/>
          </p:nvSpPr>
          <p:spPr>
            <a:xfrm>
              <a:off x="2592065" y="1654347"/>
              <a:ext cx="1702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Thermostatisation</a:t>
              </a:r>
              <a:endParaRPr lang="de-DE" sz="16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82D454C5-AC7F-47DB-8454-BBB6A727B8F3}"/>
                </a:ext>
              </a:extLst>
            </p:cNvPr>
            <p:cNvSpPr txBox="1"/>
            <p:nvPr/>
          </p:nvSpPr>
          <p:spPr>
            <a:xfrm>
              <a:off x="4133256" y="1183398"/>
              <a:ext cx="291207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Lock-In-</a:t>
              </a:r>
              <a:r>
                <a:rPr lang="de-DE" sz="1600" dirty="0" err="1"/>
                <a:t>Technique</a:t>
              </a:r>
              <a:r>
                <a:rPr lang="de-DE" sz="1600" dirty="0"/>
                <a:t> </a:t>
              </a:r>
              <a:r>
                <a:rPr lang="de-DE" sz="1600" dirty="0" err="1"/>
                <a:t>feedback</a:t>
              </a:r>
              <a:r>
                <a:rPr lang="de-DE" sz="1600" dirty="0"/>
                <a:t> loop</a:t>
              </a:r>
            </a:p>
          </p:txBody>
        </p:sp>
        <p:sp>
          <p:nvSpPr>
            <p:cNvPr id="54" name="Legende mit Pfeil nach oben 51">
              <a:extLst>
                <a:ext uri="{FF2B5EF4-FFF2-40B4-BE49-F238E27FC236}">
                  <a16:creationId xmlns:a16="http://schemas.microsoft.com/office/drawing/2014/main" id="{CBDBB338-77C3-4BE6-9033-4CBEEDD1B65C}"/>
                </a:ext>
              </a:extLst>
            </p:cNvPr>
            <p:cNvSpPr/>
            <p:nvPr/>
          </p:nvSpPr>
          <p:spPr>
            <a:xfrm>
              <a:off x="2664073" y="2887775"/>
              <a:ext cx="1728192" cy="1224136"/>
            </a:xfrm>
            <a:prstGeom prst="upArrowCallout">
              <a:avLst>
                <a:gd name="adj1" fmla="val 15562"/>
                <a:gd name="adj2" fmla="val 15663"/>
                <a:gd name="adj3" fmla="val 22354"/>
                <a:gd name="adj4" fmla="val 2845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Pure </a:t>
              </a:r>
              <a:r>
                <a:rPr lang="de-DE" dirty="0" err="1">
                  <a:solidFill>
                    <a:schemeClr val="tx1"/>
                  </a:solidFill>
                </a:rPr>
                <a:t>gases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5" name="Pfeil nach oben und unten 63">
              <a:extLst>
                <a:ext uri="{FF2B5EF4-FFF2-40B4-BE49-F238E27FC236}">
                  <a16:creationId xmlns:a16="http://schemas.microsoft.com/office/drawing/2014/main" id="{CF6DF70A-C758-4B23-A56A-8ECDD736556F}"/>
                </a:ext>
              </a:extLst>
            </p:cNvPr>
            <p:cNvSpPr/>
            <p:nvPr/>
          </p:nvSpPr>
          <p:spPr>
            <a:xfrm>
              <a:off x="4714201" y="2887775"/>
              <a:ext cx="398144" cy="825429"/>
            </a:xfrm>
            <a:prstGeom prst="upDownArrow">
              <a:avLst>
                <a:gd name="adj1" fmla="val 50000"/>
                <a:gd name="adj2" fmla="val 6435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E3C06EA-2E4E-4583-BA23-B27EB75DC3E4}"/>
                </a:ext>
              </a:extLst>
            </p:cNvPr>
            <p:cNvSpPr/>
            <p:nvPr/>
          </p:nvSpPr>
          <p:spPr>
            <a:xfrm>
              <a:off x="4505674" y="3766957"/>
              <a:ext cx="3703015" cy="3449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Differential </a:t>
              </a:r>
              <a:r>
                <a:rPr lang="de-DE" dirty="0" err="1">
                  <a:solidFill>
                    <a:schemeClr val="tx1"/>
                  </a:solidFill>
                </a:rPr>
                <a:t>pressure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measurement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8" descr="Q:\Projekte\Optische Druckmessung\20160128 Poster für AG\delta f durch f gleich n minus 1.PNG">
              <a:extLst>
                <a:ext uri="{FF2B5EF4-FFF2-40B4-BE49-F238E27FC236}">
                  <a16:creationId xmlns:a16="http://schemas.microsoft.com/office/drawing/2014/main" id="{C675E50A-7D1B-4022-B48D-856D533E5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83201" y="3235474"/>
              <a:ext cx="1080120" cy="468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669467BE-A6DA-4051-9555-A1E9E8631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942" y="1346671"/>
              <a:ext cx="1296143" cy="893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C9A938E-DA72-4858-9B80-D241E94E3A86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2772085" y="1346671"/>
              <a:ext cx="1361171" cy="6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1F47690-4E6F-4A7C-B062-E95111A6AAB1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 flipV="1">
              <a:off x="6635065" y="1519756"/>
              <a:ext cx="457500" cy="6479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2C65E5AE-27EF-4B99-809F-BB5ADB859C42}"/>
                </a:ext>
              </a:extLst>
            </p:cNvPr>
            <p:cNvSpPr txBox="1"/>
            <p:nvPr/>
          </p:nvSpPr>
          <p:spPr>
            <a:xfrm>
              <a:off x="2646804" y="4068265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Gases: He, Ne, 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B6DA6B4-9573-43E0-8799-90E7189010E8}"/>
                  </a:ext>
                </a:extLst>
              </p:cNvPr>
              <p:cNvSpPr/>
              <p:nvPr/>
            </p:nvSpPr>
            <p:spPr>
              <a:xfrm>
                <a:off x="869850" y="3238193"/>
                <a:ext cx="1716239" cy="501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1400" i="1"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𝐼𝑛𝑡𝑒𝑔𝑒𝑟</m:t>
                      </m:r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B6DA6B4-9573-43E0-8799-90E718901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50" y="3238193"/>
                <a:ext cx="1716239" cy="501419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13.02.2022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8517E344-E5D4-4493-B635-862C3BDA794A}"/>
                  </a:ext>
                </a:extLst>
              </p:cNvPr>
              <p:cNvSpPr/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8517E344-E5D4-4493-B635-862C3BDA7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084CE1F-7621-40AB-A6E0-26BDFB0819D3}"/>
                  </a:ext>
                </a:extLst>
              </p:cNvPr>
              <p:cNvSpPr/>
              <p:nvPr/>
            </p:nvSpPr>
            <p:spPr>
              <a:xfrm>
                <a:off x="4639693" y="5332597"/>
                <a:ext cx="38423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400" i="1" dirty="0"/>
                  <a:t>p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+...</m:t>
                        </m:r>
                      </m:e>
                    </m:d>
                  </m:oMath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084CE1F-7621-40AB-A6E0-26BDFB081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693" y="5332597"/>
                <a:ext cx="3842399" cy="307777"/>
              </a:xfrm>
              <a:prstGeom prst="rect">
                <a:avLst/>
              </a:prstGeom>
              <a:blipFill>
                <a:blip r:embed="rId8"/>
                <a:stretch>
                  <a:fillRect l="-476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9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6</a:t>
            </a:fld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7275A5-DBD3-4AA4-85E5-627AD8990F00}"/>
              </a:ext>
            </a:extLst>
          </p:cNvPr>
          <p:cNvGrpSpPr/>
          <p:nvPr/>
        </p:nvGrpSpPr>
        <p:grpSpPr>
          <a:xfrm>
            <a:off x="791865" y="1015567"/>
            <a:ext cx="7488832" cy="3391252"/>
            <a:chOff x="791865" y="1015567"/>
            <a:chExt cx="7488832" cy="339125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2E174B7-9890-4B85-A4C1-483F5713B601}"/>
                </a:ext>
              </a:extLst>
            </p:cNvPr>
            <p:cNvSpPr/>
            <p:nvPr/>
          </p:nvSpPr>
          <p:spPr>
            <a:xfrm>
              <a:off x="791865" y="1015567"/>
              <a:ext cx="7488832" cy="33123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7" name="Picture 5" descr="Q:\Projekte\Optische Druckmessung\20160128 Poster für AG\WellenLgestreckt.PNG">
              <a:extLst>
                <a:ext uri="{FF2B5EF4-FFF2-40B4-BE49-F238E27FC236}">
                  <a16:creationId xmlns:a16="http://schemas.microsoft.com/office/drawing/2014/main" id="{1FD33A63-51C6-4074-86B1-6184BE824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1501" y="2702608"/>
              <a:ext cx="1905000" cy="219075"/>
            </a:xfrm>
            <a:prstGeom prst="rect">
              <a:avLst/>
            </a:prstGeom>
            <a:noFill/>
          </p:spPr>
        </p:pic>
        <p:pic>
          <p:nvPicPr>
            <p:cNvPr id="18" name="Picture 5" descr="Q:\Projekte\Optische Druckmessung\20160128 Poster für AG\WellenLgestreckt.PNG">
              <a:extLst>
                <a:ext uri="{FF2B5EF4-FFF2-40B4-BE49-F238E27FC236}">
                  <a16:creationId xmlns:a16="http://schemas.microsoft.com/office/drawing/2014/main" id="{C50E37EF-A754-462C-8348-EA4FF7010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8261" y="2700326"/>
              <a:ext cx="1905000" cy="219075"/>
            </a:xfrm>
            <a:prstGeom prst="rect">
              <a:avLst/>
            </a:prstGeom>
            <a:noFill/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32D82D2-BC82-49D0-94BC-76AC5137D281}"/>
                </a:ext>
              </a:extLst>
            </p:cNvPr>
            <p:cNvSpPr txBox="1"/>
            <p:nvPr/>
          </p:nvSpPr>
          <p:spPr>
            <a:xfrm>
              <a:off x="7804411" y="1212427"/>
              <a:ext cx="3097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sz="16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66F6315-3D2B-44D7-9C1D-6C33AD4F82A5}"/>
                </a:ext>
              </a:extLst>
            </p:cNvPr>
            <p:cNvSpPr/>
            <p:nvPr/>
          </p:nvSpPr>
          <p:spPr>
            <a:xfrm>
              <a:off x="2808089" y="2239703"/>
              <a:ext cx="2448272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532A875-B14B-403A-B548-AFADBA424C7A}"/>
                </a:ext>
              </a:extLst>
            </p:cNvPr>
            <p:cNvSpPr/>
            <p:nvPr/>
          </p:nvSpPr>
          <p:spPr>
            <a:xfrm>
              <a:off x="2808089" y="2728901"/>
              <a:ext cx="2448272" cy="158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AA768B1-33AF-4031-8D8E-74C62C85AE7A}"/>
                </a:ext>
              </a:extLst>
            </p:cNvPr>
            <p:cNvSpPr/>
            <p:nvPr/>
          </p:nvSpPr>
          <p:spPr>
            <a:xfrm>
              <a:off x="2808089" y="2465252"/>
              <a:ext cx="2448272" cy="158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cxnSp>
          <p:nvCxnSpPr>
            <p:cNvPr id="23" name="Gekrümmte Verbindung 52">
              <a:extLst>
                <a:ext uri="{FF2B5EF4-FFF2-40B4-BE49-F238E27FC236}">
                  <a16:creationId xmlns:a16="http://schemas.microsoft.com/office/drawing/2014/main" id="{106AFECC-885A-417A-9132-BCE9C685AD1F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351069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krümmte Verbindung 55">
              <a:extLst>
                <a:ext uri="{FF2B5EF4-FFF2-40B4-BE49-F238E27FC236}">
                  <a16:creationId xmlns:a16="http://schemas.microsoft.com/office/drawing/2014/main" id="{791AA866-0A6B-487A-A8DB-7B466550BA09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12170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krümmte Verbindung 56">
              <a:extLst>
                <a:ext uri="{FF2B5EF4-FFF2-40B4-BE49-F238E27FC236}">
                  <a16:creationId xmlns:a16="http://schemas.microsoft.com/office/drawing/2014/main" id="{6F9E4325-63B0-42B2-9FA3-10FC7A4D1F34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73271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krümmte Verbindung 57">
              <a:extLst>
                <a:ext uri="{FF2B5EF4-FFF2-40B4-BE49-F238E27FC236}">
                  <a16:creationId xmlns:a16="http://schemas.microsoft.com/office/drawing/2014/main" id="{FE1A4241-AA83-4A17-8887-01258F8AE1A1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2278075" y="232918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58">
              <a:extLst>
                <a:ext uri="{FF2B5EF4-FFF2-40B4-BE49-F238E27FC236}">
                  <a16:creationId xmlns:a16="http://schemas.microsoft.com/office/drawing/2014/main" id="{FA64301F-2423-48F2-A7AE-3755AEC80D49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1664949" y="232918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60">
              <a:extLst>
                <a:ext uri="{FF2B5EF4-FFF2-40B4-BE49-F238E27FC236}">
                  <a16:creationId xmlns:a16="http://schemas.microsoft.com/office/drawing/2014/main" id="{6B594302-806E-47C2-AC8B-9B7F3C6C6FD0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5364616" y="2329186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krümmte Verbindung 61">
              <a:extLst>
                <a:ext uri="{FF2B5EF4-FFF2-40B4-BE49-F238E27FC236}">
                  <a16:creationId xmlns:a16="http://schemas.microsoft.com/office/drawing/2014/main" id="{D50EE6C6-D991-4815-9688-FB8C862D61D9}"/>
                </a:ext>
              </a:extLst>
            </p:cNvPr>
            <p:cNvCxnSpPr>
              <a:cxnSpLocks noChangeAspect="1"/>
            </p:cNvCxnSpPr>
            <p:nvPr/>
          </p:nvCxnSpPr>
          <p:spPr>
            <a:xfrm rot="8100000" flipH="1" flipV="1">
              <a:off x="5668523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krümmte Verbindung 62">
              <a:extLst>
                <a:ext uri="{FF2B5EF4-FFF2-40B4-BE49-F238E27FC236}">
                  <a16:creationId xmlns:a16="http://schemas.microsoft.com/office/drawing/2014/main" id="{863549B8-D1C6-4838-A890-DCFEE7C0ADA1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351069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krümmte Verbindung 65">
              <a:extLst>
                <a:ext uri="{FF2B5EF4-FFF2-40B4-BE49-F238E27FC236}">
                  <a16:creationId xmlns:a16="http://schemas.microsoft.com/office/drawing/2014/main" id="{2264089B-C98B-4E2F-822C-C430EB086720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12170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krümmte Verbindung 66">
              <a:extLst>
                <a:ext uri="{FF2B5EF4-FFF2-40B4-BE49-F238E27FC236}">
                  <a16:creationId xmlns:a16="http://schemas.microsoft.com/office/drawing/2014/main" id="{EF71C1BE-DABD-435B-A501-918E6730A3F7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73271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86C8F9F-3031-420A-AC67-FC5F3C407910}"/>
                </a:ext>
              </a:extLst>
            </p:cNvPr>
            <p:cNvSpPr/>
            <p:nvPr/>
          </p:nvSpPr>
          <p:spPr>
            <a:xfrm>
              <a:off x="2736081" y="2239703"/>
              <a:ext cx="72008" cy="86409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FCD1D4B-1115-46CE-9115-A0E497D897D4}"/>
                </a:ext>
              </a:extLst>
            </p:cNvPr>
            <p:cNvSpPr/>
            <p:nvPr/>
          </p:nvSpPr>
          <p:spPr>
            <a:xfrm>
              <a:off x="916429" y="2681276"/>
              <a:ext cx="1008112" cy="4320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Laser 2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AE784400-9E8C-46A9-89D0-C60795D3D765}"/>
                </a:ext>
              </a:extLst>
            </p:cNvPr>
            <p:cNvSpPr/>
            <p:nvPr/>
          </p:nvSpPr>
          <p:spPr>
            <a:xfrm>
              <a:off x="916429" y="2249228"/>
              <a:ext cx="1008112" cy="4320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Laser 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F167D211-1DA5-4341-948A-7355691A4B6B}"/>
                </a:ext>
              </a:extLst>
            </p:cNvPr>
            <p:cNvSpPr/>
            <p:nvPr/>
          </p:nvSpPr>
          <p:spPr>
            <a:xfrm>
              <a:off x="5256361" y="2239703"/>
              <a:ext cx="72008" cy="86409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cxnSp>
          <p:nvCxnSpPr>
            <p:cNvPr id="47" name="Gekrümmte Verbindung 73">
              <a:extLst>
                <a:ext uri="{FF2B5EF4-FFF2-40B4-BE49-F238E27FC236}">
                  <a16:creationId xmlns:a16="http://schemas.microsoft.com/office/drawing/2014/main" id="{62016220-F1BC-4F3E-A733-2CE5A0B96DAE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289968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krümmte Verbindung 74">
              <a:extLst>
                <a:ext uri="{FF2B5EF4-FFF2-40B4-BE49-F238E27FC236}">
                  <a16:creationId xmlns:a16="http://schemas.microsoft.com/office/drawing/2014/main" id="{F06FCA5A-869A-41A0-A772-837CBCD130C4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289968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9DF36C3F-DF4A-46F0-B21F-A9ECAFC10A3B}"/>
                </a:ext>
              </a:extLst>
            </p:cNvPr>
            <p:cNvSpPr/>
            <p:nvPr/>
          </p:nvSpPr>
          <p:spPr>
            <a:xfrm>
              <a:off x="5976441" y="2167695"/>
              <a:ext cx="2232248" cy="100811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Lock-In-</a:t>
              </a:r>
              <a:r>
                <a:rPr lang="de-DE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technique</a:t>
              </a:r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and</a:t>
              </a:r>
            </a:p>
            <a:p>
              <a:pPr algn="ctr"/>
              <a:r>
                <a:rPr lang="de-DE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frequency</a:t>
              </a:r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measurement</a:t>
              </a:r>
              <a:endPara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D6CDFFA-01B5-4426-8608-EBD04AB2DC40}"/>
                </a:ext>
              </a:extLst>
            </p:cNvPr>
            <p:cNvSpPr txBox="1"/>
            <p:nvPr/>
          </p:nvSpPr>
          <p:spPr>
            <a:xfrm>
              <a:off x="3227594" y="1990338"/>
              <a:ext cx="1648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Double-resonator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353E30A-3E02-4DAC-8C5C-6759480322FF}"/>
                </a:ext>
              </a:extLst>
            </p:cNvPr>
            <p:cNvSpPr/>
            <p:nvPr/>
          </p:nvSpPr>
          <p:spPr>
            <a:xfrm>
              <a:off x="2664073" y="1951671"/>
              <a:ext cx="2736304" cy="1440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ECDCFF1-082D-40E7-A7E7-85E33E370574}"/>
                </a:ext>
              </a:extLst>
            </p:cNvPr>
            <p:cNvSpPr txBox="1"/>
            <p:nvPr/>
          </p:nvSpPr>
          <p:spPr>
            <a:xfrm>
              <a:off x="2592065" y="1654347"/>
              <a:ext cx="1702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Thermostatisation</a:t>
              </a:r>
              <a:endParaRPr lang="de-DE" sz="16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82D454C5-AC7F-47DB-8454-BBB6A727B8F3}"/>
                </a:ext>
              </a:extLst>
            </p:cNvPr>
            <p:cNvSpPr txBox="1"/>
            <p:nvPr/>
          </p:nvSpPr>
          <p:spPr>
            <a:xfrm>
              <a:off x="4133256" y="1183398"/>
              <a:ext cx="291207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Lock-In-</a:t>
              </a:r>
              <a:r>
                <a:rPr lang="de-DE" sz="1600" dirty="0" err="1"/>
                <a:t>Technique</a:t>
              </a:r>
              <a:r>
                <a:rPr lang="de-DE" sz="1600" dirty="0"/>
                <a:t> </a:t>
              </a:r>
              <a:r>
                <a:rPr lang="de-DE" sz="1600" dirty="0" err="1"/>
                <a:t>feedback</a:t>
              </a:r>
              <a:r>
                <a:rPr lang="de-DE" sz="1600" dirty="0"/>
                <a:t> loop</a:t>
              </a:r>
            </a:p>
          </p:txBody>
        </p:sp>
        <p:sp>
          <p:nvSpPr>
            <p:cNvPr id="54" name="Legende mit Pfeil nach oben 51">
              <a:extLst>
                <a:ext uri="{FF2B5EF4-FFF2-40B4-BE49-F238E27FC236}">
                  <a16:creationId xmlns:a16="http://schemas.microsoft.com/office/drawing/2014/main" id="{CBDBB338-77C3-4BE6-9033-4CBEEDD1B65C}"/>
                </a:ext>
              </a:extLst>
            </p:cNvPr>
            <p:cNvSpPr/>
            <p:nvPr/>
          </p:nvSpPr>
          <p:spPr>
            <a:xfrm>
              <a:off x="2664073" y="2887775"/>
              <a:ext cx="1728192" cy="1224136"/>
            </a:xfrm>
            <a:prstGeom prst="upArrowCallout">
              <a:avLst>
                <a:gd name="adj1" fmla="val 15562"/>
                <a:gd name="adj2" fmla="val 15663"/>
                <a:gd name="adj3" fmla="val 22354"/>
                <a:gd name="adj4" fmla="val 2845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Pure </a:t>
              </a:r>
              <a:r>
                <a:rPr lang="de-DE" dirty="0" err="1">
                  <a:solidFill>
                    <a:schemeClr val="tx1"/>
                  </a:solidFill>
                </a:rPr>
                <a:t>gases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5" name="Pfeil nach oben und unten 63">
              <a:extLst>
                <a:ext uri="{FF2B5EF4-FFF2-40B4-BE49-F238E27FC236}">
                  <a16:creationId xmlns:a16="http://schemas.microsoft.com/office/drawing/2014/main" id="{CF6DF70A-C758-4B23-A56A-8ECDD736556F}"/>
                </a:ext>
              </a:extLst>
            </p:cNvPr>
            <p:cNvSpPr/>
            <p:nvPr/>
          </p:nvSpPr>
          <p:spPr>
            <a:xfrm>
              <a:off x="4714201" y="2887775"/>
              <a:ext cx="398144" cy="825429"/>
            </a:xfrm>
            <a:prstGeom prst="upDownArrow">
              <a:avLst>
                <a:gd name="adj1" fmla="val 50000"/>
                <a:gd name="adj2" fmla="val 6435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E3C06EA-2E4E-4583-BA23-B27EB75DC3E4}"/>
                </a:ext>
              </a:extLst>
            </p:cNvPr>
            <p:cNvSpPr/>
            <p:nvPr/>
          </p:nvSpPr>
          <p:spPr>
            <a:xfrm>
              <a:off x="4505674" y="3766957"/>
              <a:ext cx="3703015" cy="3449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Differential </a:t>
              </a:r>
              <a:r>
                <a:rPr lang="de-DE" dirty="0" err="1">
                  <a:solidFill>
                    <a:schemeClr val="tx1"/>
                  </a:solidFill>
                </a:rPr>
                <a:t>pressure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measurement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8" descr="Q:\Projekte\Optische Druckmessung\20160128 Poster für AG\delta f durch f gleich n minus 1.PNG">
              <a:extLst>
                <a:ext uri="{FF2B5EF4-FFF2-40B4-BE49-F238E27FC236}">
                  <a16:creationId xmlns:a16="http://schemas.microsoft.com/office/drawing/2014/main" id="{C675E50A-7D1B-4022-B48D-856D533E5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83201" y="3235474"/>
              <a:ext cx="1080120" cy="468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669467BE-A6DA-4051-9555-A1E9E8631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942" y="1346671"/>
              <a:ext cx="1296143" cy="893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C9A938E-DA72-4858-9B80-D241E94E3A86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2772085" y="1346671"/>
              <a:ext cx="1361171" cy="6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1F47690-4E6F-4A7C-B062-E95111A6AAB1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 flipV="1">
              <a:off x="6635065" y="1519756"/>
              <a:ext cx="457500" cy="6479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2C65E5AE-27EF-4B99-809F-BB5ADB859C42}"/>
                </a:ext>
              </a:extLst>
            </p:cNvPr>
            <p:cNvSpPr txBox="1"/>
            <p:nvPr/>
          </p:nvSpPr>
          <p:spPr>
            <a:xfrm>
              <a:off x="2646804" y="4068265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Gases: He, Ne, 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B6DA6B4-9573-43E0-8799-90E7189010E8}"/>
                  </a:ext>
                </a:extLst>
              </p:cNvPr>
              <p:cNvSpPr/>
              <p:nvPr/>
            </p:nvSpPr>
            <p:spPr>
              <a:xfrm>
                <a:off x="869850" y="3238193"/>
                <a:ext cx="1716239" cy="501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1400" i="1"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𝐼𝑛𝑡𝑒𝑔𝑒𝑟</m:t>
                      </m:r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B6DA6B4-9573-43E0-8799-90E718901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50" y="3238193"/>
                <a:ext cx="1716239" cy="501419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4CC596-C362-45F2-8058-1A0D437C3E7D}" type="datetime1">
              <a:rPr lang="de-DE" smtClean="0"/>
              <a:t>13.02.2022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8517E344-E5D4-4493-B635-862C3BDA794A}"/>
                  </a:ext>
                </a:extLst>
              </p:cNvPr>
              <p:cNvSpPr/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8517E344-E5D4-4493-B635-862C3BDA7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  <a:blipFill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084CE1F-7621-40AB-A6E0-26BDFB0819D3}"/>
                  </a:ext>
                </a:extLst>
              </p:cNvPr>
              <p:cNvSpPr/>
              <p:nvPr/>
            </p:nvSpPr>
            <p:spPr>
              <a:xfrm>
                <a:off x="4639693" y="5332597"/>
                <a:ext cx="38423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400" i="1" dirty="0"/>
                  <a:t>p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+...</m:t>
                        </m:r>
                      </m:e>
                    </m:d>
                  </m:oMath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084CE1F-7621-40AB-A6E0-26BDFB081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693" y="5332597"/>
                <a:ext cx="3842399" cy="307777"/>
              </a:xfrm>
              <a:prstGeom prst="rect">
                <a:avLst/>
              </a:prstGeom>
              <a:blipFill>
                <a:blip r:embed="rId6"/>
                <a:stretch>
                  <a:fillRect l="-476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hteck 61">
            <a:extLst>
              <a:ext uri="{FF2B5EF4-FFF2-40B4-BE49-F238E27FC236}">
                <a16:creationId xmlns:a16="http://schemas.microsoft.com/office/drawing/2014/main" id="{58BEB05B-9F18-46BD-BA10-0C50810AF244}"/>
              </a:ext>
            </a:extLst>
          </p:cNvPr>
          <p:cNvSpPr/>
          <p:nvPr/>
        </p:nvSpPr>
        <p:spPr>
          <a:xfrm>
            <a:off x="953613" y="4787668"/>
            <a:ext cx="1296000" cy="7214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Inhaltsplatzhalter 1">
            <a:extLst>
              <a:ext uri="{FF2B5EF4-FFF2-40B4-BE49-F238E27FC236}">
                <a16:creationId xmlns:a16="http://schemas.microsoft.com/office/drawing/2014/main" id="{E235FD14-574D-4203-B3E1-C61F6D169B5B}"/>
              </a:ext>
            </a:extLst>
          </p:cNvPr>
          <p:cNvSpPr txBox="1">
            <a:spLocks/>
          </p:cNvSpPr>
          <p:nvPr/>
        </p:nvSpPr>
        <p:spPr>
          <a:xfrm>
            <a:off x="949393" y="4802394"/>
            <a:ext cx="1284585" cy="72293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 err="1"/>
              <a:t>Temperature</a:t>
            </a:r>
            <a:r>
              <a:rPr lang="de-DE" sz="1800" dirty="0"/>
              <a:t> </a:t>
            </a:r>
          </a:p>
          <a:p>
            <a:pPr marL="0" indent="0" algn="ctr">
              <a:buNone/>
            </a:pPr>
            <a:r>
              <a:rPr lang="de-DE" sz="1800" dirty="0"/>
              <a:t>u(T) &lt; 300 </a:t>
            </a:r>
            <a:r>
              <a:rPr lang="el-GR" sz="1800" dirty="0"/>
              <a:t>μ</a:t>
            </a:r>
            <a:r>
              <a:rPr lang="de-DE" sz="1800" dirty="0"/>
              <a:t>K</a:t>
            </a:r>
          </a:p>
          <a:p>
            <a:pPr marL="266700" lvl="1" indent="0">
              <a:buFont typeface="Arial" panose="020B0604020202020204" pitchFamily="34" charset="0"/>
              <a:buNone/>
            </a:pPr>
            <a:endParaRPr lang="de-DE" sz="1800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BFB9349-3106-4A02-9CF2-8CB90576B7E8}"/>
              </a:ext>
            </a:extLst>
          </p:cNvPr>
          <p:cNvSpPr/>
          <p:nvPr/>
        </p:nvSpPr>
        <p:spPr>
          <a:xfrm>
            <a:off x="2250104" y="4788141"/>
            <a:ext cx="1284585" cy="7214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94DD7E7-FB3F-480F-A945-BCAAB1D1FF01}"/>
              </a:ext>
            </a:extLst>
          </p:cNvPr>
          <p:cNvSpPr/>
          <p:nvPr/>
        </p:nvSpPr>
        <p:spPr>
          <a:xfrm>
            <a:off x="953612" y="5509567"/>
            <a:ext cx="1296000" cy="7214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291D003F-10E7-48C9-95F4-918830F6A03C}"/>
              </a:ext>
            </a:extLst>
          </p:cNvPr>
          <p:cNvSpPr/>
          <p:nvPr/>
        </p:nvSpPr>
        <p:spPr>
          <a:xfrm>
            <a:off x="2249613" y="5509094"/>
            <a:ext cx="1284585" cy="7214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Inhaltsplatzhalter 1">
            <a:extLst>
              <a:ext uri="{FF2B5EF4-FFF2-40B4-BE49-F238E27FC236}">
                <a16:creationId xmlns:a16="http://schemas.microsoft.com/office/drawing/2014/main" id="{35DC8E4F-AEC8-4902-89AF-0F429FFB3572}"/>
              </a:ext>
            </a:extLst>
          </p:cNvPr>
          <p:cNvSpPr txBox="1">
            <a:spLocks/>
          </p:cNvSpPr>
          <p:nvPr/>
        </p:nvSpPr>
        <p:spPr>
          <a:xfrm>
            <a:off x="2265248" y="4792607"/>
            <a:ext cx="1284585" cy="722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500" dirty="0"/>
              <a:t>Gas </a:t>
            </a:r>
            <a:r>
              <a:rPr lang="de-DE" sz="1500" dirty="0" err="1"/>
              <a:t>purity</a:t>
            </a:r>
            <a:endParaRPr lang="de-DE" sz="1500" dirty="0"/>
          </a:p>
          <a:p>
            <a:pPr marL="0" indent="0" algn="ctr">
              <a:buNone/>
            </a:pPr>
            <a:r>
              <a:rPr lang="de-DE" sz="1500" dirty="0"/>
              <a:t>7.0</a:t>
            </a:r>
          </a:p>
          <a:p>
            <a:pPr marL="266700" lvl="1" indent="0">
              <a:buFont typeface="Arial" panose="020B0604020202020204" pitchFamily="34" charset="0"/>
              <a:buNone/>
            </a:pPr>
            <a:endParaRPr lang="de-DE" sz="1800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73" name="Inhaltsplatzhalter 1">
            <a:extLst>
              <a:ext uri="{FF2B5EF4-FFF2-40B4-BE49-F238E27FC236}">
                <a16:creationId xmlns:a16="http://schemas.microsoft.com/office/drawing/2014/main" id="{AF0022E2-D0DF-45F4-BFEA-660AA34BBBD8}"/>
              </a:ext>
            </a:extLst>
          </p:cNvPr>
          <p:cNvSpPr txBox="1">
            <a:spLocks/>
          </p:cNvSpPr>
          <p:nvPr/>
        </p:nvSpPr>
        <p:spPr>
          <a:xfrm>
            <a:off x="853783" y="5530269"/>
            <a:ext cx="1495658" cy="7286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 err="1"/>
              <a:t>Length</a:t>
            </a:r>
            <a:r>
              <a:rPr lang="de-DE" sz="1800" dirty="0"/>
              <a:t> </a:t>
            </a:r>
          </a:p>
          <a:p>
            <a:pPr marL="0" indent="0" algn="ctr">
              <a:buNone/>
            </a:pPr>
            <a:r>
              <a:rPr lang="de-DE" sz="1800" dirty="0"/>
              <a:t>u(L) &lt; 3*10</a:t>
            </a:r>
            <a:r>
              <a:rPr lang="de-DE" sz="1800" baseline="30000" dirty="0"/>
              <a:t>-11</a:t>
            </a:r>
            <a:r>
              <a:rPr lang="de-DE" sz="1800" dirty="0"/>
              <a:t> m</a:t>
            </a:r>
          </a:p>
          <a:p>
            <a:pPr marL="266700" lvl="1" indent="0">
              <a:buFont typeface="Arial" panose="020B0604020202020204" pitchFamily="34" charset="0"/>
              <a:buNone/>
            </a:pPr>
            <a:endParaRPr lang="de-DE" sz="1800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74" name="Inhaltsplatzhalter 1">
            <a:extLst>
              <a:ext uri="{FF2B5EF4-FFF2-40B4-BE49-F238E27FC236}">
                <a16:creationId xmlns:a16="http://schemas.microsoft.com/office/drawing/2014/main" id="{51DB5553-2813-464E-B0D3-CCC854720112}"/>
              </a:ext>
            </a:extLst>
          </p:cNvPr>
          <p:cNvSpPr txBox="1">
            <a:spLocks/>
          </p:cNvSpPr>
          <p:nvPr/>
        </p:nvSpPr>
        <p:spPr>
          <a:xfrm>
            <a:off x="2226744" y="5501746"/>
            <a:ext cx="1284585" cy="722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500" dirty="0" err="1"/>
              <a:t>Frequency</a:t>
            </a:r>
            <a:r>
              <a:rPr lang="de-DE" sz="1500" dirty="0"/>
              <a:t> </a:t>
            </a:r>
          </a:p>
          <a:p>
            <a:pPr marL="0" indent="0" algn="ctr">
              <a:buNone/>
            </a:pPr>
            <a:r>
              <a:rPr lang="de-DE" sz="1500" dirty="0"/>
              <a:t> u(f) &lt; 15 kHz</a:t>
            </a:r>
          </a:p>
          <a:p>
            <a:pPr marL="266700" lvl="1" indent="0">
              <a:buFont typeface="Arial" panose="020B0604020202020204" pitchFamily="34" charset="0"/>
              <a:buNone/>
            </a:pPr>
            <a:endParaRPr lang="de-DE" sz="1800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953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refractometer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PTB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30" name="Datumsplatzhalter 2">
            <a:extLst>
              <a:ext uri="{FF2B5EF4-FFF2-40B4-BE49-F238E27FC236}">
                <a16:creationId xmlns:a16="http://schemas.microsoft.com/office/drawing/2014/main" id="{8CE7E302-F2CD-4ADF-B385-7AEA0A211A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5C14076D-CE10-4663-A9D1-DC0C505C8900}" type="datetime1">
              <a:rPr lang="de-DE" smtClean="0"/>
              <a:t>13.02.2022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5E4438-B429-46D4-BCAA-902D91B20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22" r="14434" b="1"/>
          <a:stretch/>
        </p:blipFill>
        <p:spPr>
          <a:xfrm>
            <a:off x="95813" y="1296000"/>
            <a:ext cx="4250533" cy="5040000"/>
          </a:xfrm>
          <a:prstGeom prst="rect">
            <a:avLst/>
          </a:prstGeom>
          <a:noFill/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859CDA6-B1F8-4A03-8B16-ABD2695EC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2" r="19233" b="-2"/>
          <a:stretch/>
        </p:blipFill>
        <p:spPr>
          <a:xfrm>
            <a:off x="4568088" y="1296000"/>
            <a:ext cx="4250533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539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induced</a:t>
            </a:r>
            <a:r>
              <a:rPr lang="de-DE" dirty="0"/>
              <a:t> </a:t>
            </a:r>
            <a:r>
              <a:rPr lang="de-DE" dirty="0" err="1"/>
              <a:t>deformation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30" name="Datumsplatzhalter 2">
            <a:extLst>
              <a:ext uri="{FF2B5EF4-FFF2-40B4-BE49-F238E27FC236}">
                <a16:creationId xmlns:a16="http://schemas.microsoft.com/office/drawing/2014/main" id="{8CE7E302-F2CD-4ADF-B385-7AEA0A211A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6E8D37E1-5B28-4D32-92A3-5C28B12ABCAB}" type="datetime1">
              <a:rPr lang="de-DE" smtClean="0"/>
              <a:t>13.02.2022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992979C-FD7A-44F4-92A5-363EBB8EAB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921" y="1076199"/>
            <a:ext cx="6264696" cy="4954839"/>
          </a:xfrm>
        </p:spPr>
      </p:pic>
    </p:spTree>
    <p:extLst>
      <p:ext uri="{BB962C8B-B14F-4D97-AF65-F5344CB8AC3E}">
        <p14:creationId xmlns:p14="http://schemas.microsoft.com/office/powerpoint/2010/main" val="4670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induced</a:t>
            </a:r>
            <a:r>
              <a:rPr lang="de-DE" dirty="0"/>
              <a:t> </a:t>
            </a:r>
            <a:r>
              <a:rPr lang="de-DE" dirty="0" err="1"/>
              <a:t>deformation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30" name="Datumsplatzhalter 2">
            <a:extLst>
              <a:ext uri="{FF2B5EF4-FFF2-40B4-BE49-F238E27FC236}">
                <a16:creationId xmlns:a16="http://schemas.microsoft.com/office/drawing/2014/main" id="{8CE7E302-F2CD-4ADF-B385-7AEA0A211A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60350E0-5212-42B8-A75A-219EC5DFD5AB}" type="datetime1">
              <a:rPr lang="de-DE" smtClean="0"/>
              <a:t>13.02.2022</a:t>
            </a:fld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E7F15EC-4BA2-4461-85B0-C1D9251F2F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30309" y="1916832"/>
            <a:ext cx="4251325" cy="2917865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FC4A015-18A8-4ECF-981E-0C1A5928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33" y="1916832"/>
            <a:ext cx="5205931" cy="301789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431B306-BFC6-47DF-BD9B-A1D5E1C88D4E}"/>
              </a:ext>
            </a:extLst>
          </p:cNvPr>
          <p:cNvSpPr txBox="1"/>
          <p:nvPr/>
        </p:nvSpPr>
        <p:spPr>
          <a:xfrm>
            <a:off x="719857" y="5173302"/>
            <a:ext cx="5339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induced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cavity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6.389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Pa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79216"/>
      </p:ext>
    </p:extLst>
  </p:cSld>
  <p:clrMapOvr>
    <a:masterClrMapping/>
  </p:clrMapOvr>
</p:sld>
</file>

<file path=ppt/theme/theme1.xml><?xml version="1.0" encoding="utf-8"?>
<a:theme xmlns:a="http://schemas.openxmlformats.org/drawingml/2006/main" name="60007_4zu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CE"/>
        </a:solidFill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60007_4zu3</Template>
  <TotalTime>0</TotalTime>
  <Words>543</Words>
  <Application>Microsoft Office PowerPoint</Application>
  <PresentationFormat>Benutzerdefiniert</PresentationFormat>
  <Paragraphs>172</Paragraphs>
  <Slides>14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Times New Roman</vt:lpstr>
      <vt:lpstr>Wingdings</vt:lpstr>
      <vt:lpstr>60007_4zu3</vt:lpstr>
      <vt:lpstr>Presentation</vt:lpstr>
      <vt:lpstr>PowerPoint-Präsentation</vt:lpstr>
      <vt:lpstr>Motivation of the Quantum Pascal Project</vt:lpstr>
      <vt:lpstr>Quantum Pascal Project: Goals</vt:lpstr>
      <vt:lpstr>New photonic methods</vt:lpstr>
      <vt:lpstr>Measurement principle</vt:lpstr>
      <vt:lpstr>Measurement principle</vt:lpstr>
      <vt:lpstr>New refractometer at the PTB</vt:lpstr>
      <vt:lpstr>Pressure induced deformation</vt:lpstr>
      <vt:lpstr>Pressure induced deformation</vt:lpstr>
      <vt:lpstr>PowerPoint-Präsentation</vt:lpstr>
      <vt:lpstr>Frequenzy stabilisation</vt:lpstr>
      <vt:lpstr>Uncertainty of refractivity measurements</vt:lpstr>
      <vt:lpstr>PowerPoint-Präsentation</vt:lpstr>
      <vt:lpstr>Virialkoeffizienten</vt:lpstr>
    </vt:vector>
  </TitlesOfParts>
  <Company>Physikalisch Technische Bundesanstalt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futter01</dc:creator>
  <dc:description>600 07 b</dc:description>
  <cp:lastModifiedBy>lwRtcAvdf2sAh5lZ</cp:lastModifiedBy>
  <cp:revision>223</cp:revision>
  <cp:lastPrinted>2019-09-02T09:06:37Z</cp:lastPrinted>
  <dcterms:created xsi:type="dcterms:W3CDTF">2014-12-22T13:32:25Z</dcterms:created>
  <dcterms:modified xsi:type="dcterms:W3CDTF">2022-02-13T13:30:56Z</dcterms:modified>
  <cp:category>alle</cp:category>
</cp:coreProperties>
</file>